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Nunito"/>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1" name="Nathan Payton- McCausli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Nunito-bold.fntdata"/><Relationship Id="rId16" Type="http://schemas.openxmlformats.org/officeDocument/2006/relationships/font" Target="fonts/Nunito-regular.fntdata"/><Relationship Id="rId5" Type="http://schemas.openxmlformats.org/officeDocument/2006/relationships/notesMaster" Target="notesMasters/notesMaster1.xml"/><Relationship Id="rId19" Type="http://schemas.openxmlformats.org/officeDocument/2006/relationships/font" Target="fonts/Nunito-boldItalic.fntdata"/><Relationship Id="rId6" Type="http://schemas.openxmlformats.org/officeDocument/2006/relationships/slide" Target="slides/slide1.xml"/><Relationship Id="rId18" Type="http://schemas.openxmlformats.org/officeDocument/2006/relationships/font" Target="fonts/Nunito-italic.fntdata"/><Relationship Id="rId7" Type="http://schemas.openxmlformats.org/officeDocument/2006/relationships/slide" Target="slides/slide2.xml"/><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7-10-03T04:04:45.448">
    <p:pos x="516" y="532"/>
    <p:text>I'll do this slide and another if needed</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cens.nau.edu/~edo/Classes/CS_Capstone/Projects/F17/Afghah-FalseAlarmICU-F17.pdf"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b="1" lang="en" u="sng">
                <a:solidFill>
                  <a:schemeClr val="hlink"/>
                </a:solidFill>
                <a:hlinkClick r:id="rId2"/>
              </a:rPr>
              <a:t>Multi-factor Analysis to Reduce False Alarms in Intensive Care Units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3" name="Shape 19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Teachings: Has taught at North Carolina A&amp;T State and the University of Maine in topics mostly in networks and communication systems but has also started teaching signals and systems.</a:t>
            </a:r>
          </a:p>
          <a:p>
            <a:pPr lvl="0">
              <a:spcBef>
                <a:spcPts val="0"/>
              </a:spcBef>
              <a:buNone/>
            </a:pPr>
            <a:r>
              <a:rPr lang="en"/>
              <a:t>Inspiration:  When her daughter was born she had trouble breathing and was placed in NICU.  There were dozens of times when alarms would go off and she would jump to her feet like any worried mother would only to realize that it was </a:t>
            </a:r>
            <a:r>
              <a:rPr lang="en"/>
              <a:t>because</a:t>
            </a:r>
            <a:r>
              <a:rPr lang="en"/>
              <a:t> her daughter shifted in the bed.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Our project has to do with reducing the number of false alarms in ICU units in hospitals. False alarms are a huge problem in the medical world because of a couple reasons but mainly because they reduce nurse </a:t>
            </a:r>
            <a:r>
              <a:rPr lang="en"/>
              <a:t>responsiveness</a:t>
            </a:r>
            <a:r>
              <a:rPr lang="en"/>
              <a:t> by creating a “</a:t>
            </a:r>
            <a:r>
              <a:rPr lang="en"/>
              <a:t>cry</a:t>
            </a:r>
            <a:r>
              <a:rPr lang="en"/>
              <a:t> wolf effect.” This is to say that after a nurse has </a:t>
            </a:r>
            <a:r>
              <a:rPr lang="en"/>
              <a:t>received</a:t>
            </a:r>
            <a:r>
              <a:rPr lang="en"/>
              <a:t> numerous false alarms, they are more likely to not take the alarms seriously when it actually matters. This is such a big problem in fact, that the Emergency Care Research </a:t>
            </a:r>
            <a:r>
              <a:rPr lang="en"/>
              <a:t>Institute</a:t>
            </a:r>
            <a:r>
              <a:rPr lang="en"/>
              <a:t> place false alarms at number one on their list of the Top 10 Health Technology Hazards for the years 2012, 2013, and 2015. To better visualize the seriousness of this issue, the FDA database </a:t>
            </a:r>
            <a:r>
              <a:rPr lang="en"/>
              <a:t>received</a:t>
            </a:r>
            <a:r>
              <a:rPr lang="en"/>
              <a:t> 566 reports of patient deaths related to the alarms of monitoring devices. This brings us to our </a:t>
            </a:r>
            <a:r>
              <a:rPr lang="en"/>
              <a:t>proposed </a:t>
            </a:r>
            <a:r>
              <a:rPr lang="en"/>
              <a:t>plan to fix this issue and save lives.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2" name="Shape 16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9" name="Shape 17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accent6"/>
        </a:solidFill>
      </p:bgPr>
    </p:bg>
    <p:spTree>
      <p:nvGrpSpPr>
        <p:cNvPr id="9" name="Shape 9"/>
        <p:cNvGrpSpPr/>
        <p:nvPr/>
      </p:nvGrpSpPr>
      <p:grpSpPr>
        <a:xfrm>
          <a:off x="0" y="0"/>
          <a:ext cx="0" cy="0"/>
          <a:chOff x="0" y="0"/>
          <a:chExt cx="0" cy="0"/>
        </a:xfrm>
      </p:grpSpPr>
      <p:sp>
        <p:nvSpPr>
          <p:cNvPr id="10" name="Shape 10"/>
          <p:cNvSpPr/>
          <p:nvPr/>
        </p:nvSpPr>
        <p:spPr>
          <a:xfrm>
            <a:off x="31" y="2824500"/>
            <a:ext cx="7370400" cy="2319000"/>
          </a:xfrm>
          <a:prstGeom prst="rtTriangle">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11" name="Shape 11"/>
          <p:cNvSpPr/>
          <p:nvPr/>
        </p:nvSpPr>
        <p:spPr>
          <a:xfrm flipH="1">
            <a:off x="3582600" y="1550700"/>
            <a:ext cx="5561400" cy="3592800"/>
          </a:xfrm>
          <a:prstGeom prst="rtTriangle">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12" name="Shape 12"/>
          <p:cNvSpPr/>
          <p:nvPr/>
        </p:nvSpPr>
        <p:spPr>
          <a:xfrm rot="10800000">
            <a:off x="5058905" y="0"/>
            <a:ext cx="4085100" cy="2052600"/>
          </a:xfrm>
          <a:prstGeom prst="rtTriangle">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13" name="Shape 13"/>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grpSp>
        <p:nvGrpSpPr>
          <p:cNvPr id="14" name="Shape 14"/>
          <p:cNvGrpSpPr/>
          <p:nvPr/>
        </p:nvGrpSpPr>
        <p:grpSpPr>
          <a:xfrm>
            <a:off x="255200" y="592"/>
            <a:ext cx="2250363" cy="1044300"/>
            <a:chOff x="255200" y="592"/>
            <a:chExt cx="2250363" cy="1044300"/>
          </a:xfrm>
        </p:grpSpPr>
        <p:sp>
          <p:nvSpPr>
            <p:cNvPr id="15" name="Shape 15"/>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16" name="Shape 16"/>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17" name="Shape 17"/>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grpSp>
        <p:nvGrpSpPr>
          <p:cNvPr id="18" name="Shape 18"/>
          <p:cNvGrpSpPr/>
          <p:nvPr/>
        </p:nvGrpSpPr>
        <p:grpSpPr>
          <a:xfrm>
            <a:off x="905395" y="592"/>
            <a:ext cx="2250363" cy="1044300"/>
            <a:chOff x="905395" y="592"/>
            <a:chExt cx="2250363" cy="1044300"/>
          </a:xfrm>
        </p:grpSpPr>
        <p:sp>
          <p:nvSpPr>
            <p:cNvPr id="19" name="Shape 19"/>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sp>
          <p:nvSpPr>
            <p:cNvPr id="20" name="Shape 20"/>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sp>
          <p:nvSpPr>
            <p:cNvPr id="21" name="Shape 21"/>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grpSp>
      <p:grpSp>
        <p:nvGrpSpPr>
          <p:cNvPr id="22" name="Shape 22"/>
          <p:cNvGrpSpPr/>
          <p:nvPr/>
        </p:nvGrpSpPr>
        <p:grpSpPr>
          <a:xfrm>
            <a:off x="7057468" y="5088"/>
            <a:ext cx="1851282" cy="752108"/>
            <a:chOff x="6917201" y="0"/>
            <a:chExt cx="2227777" cy="863400"/>
          </a:xfrm>
        </p:grpSpPr>
        <p:sp>
          <p:nvSpPr>
            <p:cNvPr id="23" name="Shape 2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24" name="Shape 24"/>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25" name="Shape 25"/>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grpSp>
      <p:grpSp>
        <p:nvGrpSpPr>
          <p:cNvPr id="26" name="Shape 26"/>
          <p:cNvGrpSpPr/>
          <p:nvPr/>
        </p:nvGrpSpPr>
        <p:grpSpPr>
          <a:xfrm>
            <a:off x="6553032" y="4217852"/>
            <a:ext cx="2389068" cy="925737"/>
            <a:chOff x="6917201" y="0"/>
            <a:chExt cx="2227777" cy="863400"/>
          </a:xfrm>
        </p:grpSpPr>
        <p:sp>
          <p:nvSpPr>
            <p:cNvPr id="27" name="Shape 27"/>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28" name="Shape 28"/>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29" name="Shape 29"/>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grpSp>
        <p:nvGrpSpPr>
          <p:cNvPr id="30" name="Shape 30"/>
          <p:cNvGrpSpPr/>
          <p:nvPr/>
        </p:nvGrpSpPr>
        <p:grpSpPr>
          <a:xfrm>
            <a:off x="199149" y="4055652"/>
            <a:ext cx="2795414" cy="1083308"/>
            <a:chOff x="6917201" y="0"/>
            <a:chExt cx="2227777" cy="863400"/>
          </a:xfrm>
        </p:grpSpPr>
        <p:sp>
          <p:nvSpPr>
            <p:cNvPr id="31" name="Shape 31"/>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32" name="Shape 3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33" name="Shape 33"/>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grpSp>
      <p:sp>
        <p:nvSpPr>
          <p:cNvPr id="34" name="Shape 34"/>
          <p:cNvSpPr txBox="1"/>
          <p:nvPr>
            <p:ph type="ctrTitle"/>
          </p:nvPr>
        </p:nvSpPr>
        <p:spPr>
          <a:xfrm>
            <a:off x="1858703" y="1822833"/>
            <a:ext cx="5361300" cy="1448100"/>
          </a:xfrm>
          <a:prstGeom prst="rect">
            <a:avLst/>
          </a:prstGeom>
        </p:spPr>
        <p:txBody>
          <a:bodyPr anchorCtr="0" anchor="ctr" bIns="91425" lIns="91425" rIns="91425" wrap="square" tIns="91425"/>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p:txBody>
      </p:sp>
      <p:sp>
        <p:nvSpPr>
          <p:cNvPr id="35" name="Shape 35"/>
          <p:cNvSpPr txBox="1"/>
          <p:nvPr>
            <p:ph idx="1" type="subTitle"/>
          </p:nvPr>
        </p:nvSpPr>
        <p:spPr>
          <a:xfrm>
            <a:off x="1858700" y="3413158"/>
            <a:ext cx="5361300" cy="522600"/>
          </a:xfrm>
          <a:prstGeom prst="rect">
            <a:avLst/>
          </a:prstGeom>
        </p:spPr>
        <p:txBody>
          <a:bodyPr anchorCtr="0" anchor="t" bIns="91425" lIns="91425" rIns="91425" wrap="square" tIns="91425"/>
          <a:lstStyle>
            <a:lvl1pPr lvl="0" algn="ctr">
              <a:lnSpc>
                <a:spcPct val="100000"/>
              </a:lnSpc>
              <a:spcBef>
                <a:spcPts val="0"/>
              </a:spcBef>
              <a:spcAft>
                <a:spcPts val="0"/>
              </a:spcAft>
              <a:buClr>
                <a:schemeClr val="lt1"/>
              </a:buClr>
              <a:buSzPct val="100000"/>
              <a:buNone/>
              <a:defRPr sz="1600">
                <a:solidFill>
                  <a:schemeClr val="lt1"/>
                </a:solidFill>
              </a:defRPr>
            </a:lvl1pPr>
            <a:lvl2pPr lvl="1" algn="ctr">
              <a:lnSpc>
                <a:spcPct val="100000"/>
              </a:lnSpc>
              <a:spcBef>
                <a:spcPts val="0"/>
              </a:spcBef>
              <a:spcAft>
                <a:spcPts val="0"/>
              </a:spcAft>
              <a:buClr>
                <a:schemeClr val="lt1"/>
              </a:buClr>
              <a:buSzPct val="100000"/>
              <a:buNone/>
              <a:defRPr sz="1600">
                <a:solidFill>
                  <a:schemeClr val="lt1"/>
                </a:solidFill>
              </a:defRPr>
            </a:lvl2pPr>
            <a:lvl3pPr lvl="2" algn="ctr">
              <a:lnSpc>
                <a:spcPct val="100000"/>
              </a:lnSpc>
              <a:spcBef>
                <a:spcPts val="0"/>
              </a:spcBef>
              <a:spcAft>
                <a:spcPts val="0"/>
              </a:spcAft>
              <a:buClr>
                <a:schemeClr val="lt1"/>
              </a:buClr>
              <a:buSzPct val="100000"/>
              <a:buNone/>
              <a:defRPr sz="1600">
                <a:solidFill>
                  <a:schemeClr val="lt1"/>
                </a:solidFill>
              </a:defRPr>
            </a:lvl3pPr>
            <a:lvl4pPr lvl="3" algn="ctr">
              <a:lnSpc>
                <a:spcPct val="100000"/>
              </a:lnSpc>
              <a:spcBef>
                <a:spcPts val="0"/>
              </a:spcBef>
              <a:spcAft>
                <a:spcPts val="0"/>
              </a:spcAft>
              <a:buClr>
                <a:schemeClr val="lt1"/>
              </a:buClr>
              <a:buSzPct val="100000"/>
              <a:buNone/>
              <a:defRPr sz="1600">
                <a:solidFill>
                  <a:schemeClr val="lt1"/>
                </a:solidFill>
              </a:defRPr>
            </a:lvl4pPr>
            <a:lvl5pPr lvl="4" algn="ctr">
              <a:lnSpc>
                <a:spcPct val="100000"/>
              </a:lnSpc>
              <a:spcBef>
                <a:spcPts val="0"/>
              </a:spcBef>
              <a:spcAft>
                <a:spcPts val="0"/>
              </a:spcAft>
              <a:buClr>
                <a:schemeClr val="lt1"/>
              </a:buClr>
              <a:buSzPct val="100000"/>
              <a:buNone/>
              <a:defRPr sz="1600">
                <a:solidFill>
                  <a:schemeClr val="lt1"/>
                </a:solidFill>
              </a:defRPr>
            </a:lvl5pPr>
            <a:lvl6pPr lvl="5" algn="ctr">
              <a:lnSpc>
                <a:spcPct val="100000"/>
              </a:lnSpc>
              <a:spcBef>
                <a:spcPts val="0"/>
              </a:spcBef>
              <a:spcAft>
                <a:spcPts val="0"/>
              </a:spcAft>
              <a:buClr>
                <a:schemeClr val="lt1"/>
              </a:buClr>
              <a:buSzPct val="100000"/>
              <a:buNone/>
              <a:defRPr sz="1600">
                <a:solidFill>
                  <a:schemeClr val="lt1"/>
                </a:solidFill>
              </a:defRPr>
            </a:lvl6pPr>
            <a:lvl7pPr lvl="6" algn="ctr">
              <a:lnSpc>
                <a:spcPct val="100000"/>
              </a:lnSpc>
              <a:spcBef>
                <a:spcPts val="0"/>
              </a:spcBef>
              <a:spcAft>
                <a:spcPts val="0"/>
              </a:spcAft>
              <a:buClr>
                <a:schemeClr val="lt1"/>
              </a:buClr>
              <a:buSzPct val="100000"/>
              <a:buNone/>
              <a:defRPr sz="1600">
                <a:solidFill>
                  <a:schemeClr val="lt1"/>
                </a:solidFill>
              </a:defRPr>
            </a:lvl7pPr>
            <a:lvl8pPr lvl="7" algn="ctr">
              <a:lnSpc>
                <a:spcPct val="100000"/>
              </a:lnSpc>
              <a:spcBef>
                <a:spcPts val="0"/>
              </a:spcBef>
              <a:spcAft>
                <a:spcPts val="0"/>
              </a:spcAft>
              <a:buClr>
                <a:schemeClr val="lt1"/>
              </a:buClr>
              <a:buSzPct val="100000"/>
              <a:buNone/>
              <a:defRPr sz="1600">
                <a:solidFill>
                  <a:schemeClr val="lt1"/>
                </a:solidFill>
              </a:defRPr>
            </a:lvl8pPr>
            <a:lvl9pPr lvl="8" algn="ctr">
              <a:lnSpc>
                <a:spcPct val="100000"/>
              </a:lnSpc>
              <a:spcBef>
                <a:spcPts val="0"/>
              </a:spcBef>
              <a:spcAft>
                <a:spcPts val="0"/>
              </a:spcAft>
              <a:buClr>
                <a:schemeClr val="lt1"/>
              </a:buClr>
              <a:buSzPct val="100000"/>
              <a:buNone/>
              <a:defRPr sz="1600">
                <a:solidFill>
                  <a:schemeClr val="lt1"/>
                </a:solidFill>
              </a:defRPr>
            </a:lvl9pPr>
          </a:lstStyle>
          <a:p/>
        </p:txBody>
      </p:sp>
      <p:sp>
        <p:nvSpPr>
          <p:cNvPr id="36" name="Shape 36"/>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bg>
      <p:bgPr>
        <a:solidFill>
          <a:schemeClr val="accent3"/>
        </a:solidFill>
      </p:bgPr>
    </p:bg>
    <p:spTree>
      <p:nvGrpSpPr>
        <p:cNvPr id="109" name="Shape 109"/>
        <p:cNvGrpSpPr/>
        <p:nvPr/>
      </p:nvGrpSpPr>
      <p:grpSpPr>
        <a:xfrm>
          <a:off x="0" y="0"/>
          <a:ext cx="0" cy="0"/>
          <a:chOff x="0" y="0"/>
          <a:chExt cx="0" cy="0"/>
        </a:xfrm>
      </p:grpSpPr>
      <p:sp>
        <p:nvSpPr>
          <p:cNvPr id="110" name="Shape 110"/>
          <p:cNvSpPr/>
          <p:nvPr/>
        </p:nvSpPr>
        <p:spPr>
          <a:xfrm flipH="1">
            <a:off x="5569200" y="2834075"/>
            <a:ext cx="3574800" cy="2309400"/>
          </a:xfrm>
          <a:prstGeom prst="rtTriangle">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nvGrpSpPr>
          <p:cNvPr id="111" name="Shape 111"/>
          <p:cNvGrpSpPr/>
          <p:nvPr/>
        </p:nvGrpSpPr>
        <p:grpSpPr>
          <a:xfrm>
            <a:off x="5959222" y="4119576"/>
            <a:ext cx="2520952" cy="1024165"/>
            <a:chOff x="6917201" y="0"/>
            <a:chExt cx="2227777" cy="863400"/>
          </a:xfrm>
        </p:grpSpPr>
        <p:sp>
          <p:nvSpPr>
            <p:cNvPr id="112" name="Shape 112"/>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113" name="Shape 11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114" name="Shape 114"/>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grpSp>
      <p:grpSp>
        <p:nvGrpSpPr>
          <p:cNvPr id="115" name="Shape 115"/>
          <p:cNvGrpSpPr/>
          <p:nvPr/>
        </p:nvGrpSpPr>
        <p:grpSpPr>
          <a:xfrm>
            <a:off x="199149" y="2"/>
            <a:ext cx="2795414" cy="1083308"/>
            <a:chOff x="6917201" y="0"/>
            <a:chExt cx="2227777" cy="863400"/>
          </a:xfrm>
        </p:grpSpPr>
        <p:sp>
          <p:nvSpPr>
            <p:cNvPr id="116" name="Shape 116"/>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117" name="Shape 117"/>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118" name="Shape 118"/>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grpSp>
      <p:sp>
        <p:nvSpPr>
          <p:cNvPr id="119" name="Shape 119"/>
          <p:cNvSpPr txBox="1"/>
          <p:nvPr>
            <p:ph type="title"/>
          </p:nvPr>
        </p:nvSpPr>
        <p:spPr>
          <a:xfrm>
            <a:off x="1385850" y="1383850"/>
            <a:ext cx="6372300" cy="1379700"/>
          </a:xfrm>
          <a:prstGeom prst="rect">
            <a:avLst/>
          </a:prstGeom>
        </p:spPr>
        <p:txBody>
          <a:bodyPr anchorCtr="0" anchor="ctr" bIns="91425" lIns="91425" rIns="91425" wrap="square" tIns="91425"/>
          <a:lstStyle>
            <a:lvl1pPr lvl="0" algn="ctr">
              <a:spcBef>
                <a:spcPts val="0"/>
              </a:spcBef>
              <a:buClr>
                <a:schemeClr val="dk2"/>
              </a:buClr>
              <a:buSzPct val="100000"/>
              <a:defRPr sz="8600">
                <a:solidFill>
                  <a:schemeClr val="dk2"/>
                </a:solidFill>
              </a:defRPr>
            </a:lvl1pPr>
            <a:lvl2pPr lvl="1" algn="ctr">
              <a:spcBef>
                <a:spcPts val="0"/>
              </a:spcBef>
              <a:buClr>
                <a:schemeClr val="dk2"/>
              </a:buClr>
              <a:buSzPct val="100000"/>
              <a:defRPr sz="8600">
                <a:solidFill>
                  <a:schemeClr val="dk2"/>
                </a:solidFill>
              </a:defRPr>
            </a:lvl2pPr>
            <a:lvl3pPr lvl="2" algn="ctr">
              <a:spcBef>
                <a:spcPts val="0"/>
              </a:spcBef>
              <a:buClr>
                <a:schemeClr val="dk2"/>
              </a:buClr>
              <a:buSzPct val="100000"/>
              <a:defRPr sz="8600">
                <a:solidFill>
                  <a:schemeClr val="dk2"/>
                </a:solidFill>
              </a:defRPr>
            </a:lvl3pPr>
            <a:lvl4pPr lvl="3" algn="ctr">
              <a:spcBef>
                <a:spcPts val="0"/>
              </a:spcBef>
              <a:buClr>
                <a:schemeClr val="dk2"/>
              </a:buClr>
              <a:buSzPct val="100000"/>
              <a:defRPr sz="8600">
                <a:solidFill>
                  <a:schemeClr val="dk2"/>
                </a:solidFill>
              </a:defRPr>
            </a:lvl4pPr>
            <a:lvl5pPr lvl="4" algn="ctr">
              <a:spcBef>
                <a:spcPts val="0"/>
              </a:spcBef>
              <a:buClr>
                <a:schemeClr val="dk2"/>
              </a:buClr>
              <a:buSzPct val="100000"/>
              <a:defRPr sz="8600">
                <a:solidFill>
                  <a:schemeClr val="dk2"/>
                </a:solidFill>
              </a:defRPr>
            </a:lvl5pPr>
            <a:lvl6pPr lvl="5" algn="ctr">
              <a:spcBef>
                <a:spcPts val="0"/>
              </a:spcBef>
              <a:buClr>
                <a:schemeClr val="dk2"/>
              </a:buClr>
              <a:buSzPct val="100000"/>
              <a:defRPr sz="8600">
                <a:solidFill>
                  <a:schemeClr val="dk2"/>
                </a:solidFill>
              </a:defRPr>
            </a:lvl6pPr>
            <a:lvl7pPr lvl="6" algn="ctr">
              <a:spcBef>
                <a:spcPts val="0"/>
              </a:spcBef>
              <a:buClr>
                <a:schemeClr val="dk2"/>
              </a:buClr>
              <a:buSzPct val="100000"/>
              <a:defRPr sz="8600">
                <a:solidFill>
                  <a:schemeClr val="dk2"/>
                </a:solidFill>
              </a:defRPr>
            </a:lvl7pPr>
            <a:lvl8pPr lvl="7" algn="ctr">
              <a:spcBef>
                <a:spcPts val="0"/>
              </a:spcBef>
              <a:buClr>
                <a:schemeClr val="dk2"/>
              </a:buClr>
              <a:buSzPct val="100000"/>
              <a:defRPr sz="8600">
                <a:solidFill>
                  <a:schemeClr val="dk2"/>
                </a:solidFill>
              </a:defRPr>
            </a:lvl8pPr>
            <a:lvl9pPr lvl="8" algn="ctr">
              <a:spcBef>
                <a:spcPts val="0"/>
              </a:spcBef>
              <a:buClr>
                <a:schemeClr val="dk2"/>
              </a:buClr>
              <a:buSzPct val="100000"/>
              <a:defRPr sz="8600">
                <a:solidFill>
                  <a:schemeClr val="dk2"/>
                </a:solidFill>
              </a:defRPr>
            </a:lvl9pPr>
          </a:lstStyle>
          <a:p/>
        </p:txBody>
      </p:sp>
      <p:sp>
        <p:nvSpPr>
          <p:cNvPr id="120" name="Shape 120"/>
          <p:cNvSpPr txBox="1"/>
          <p:nvPr>
            <p:ph idx="1" type="body"/>
          </p:nvPr>
        </p:nvSpPr>
        <p:spPr>
          <a:xfrm>
            <a:off x="1385850" y="2863850"/>
            <a:ext cx="6372300" cy="6411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121" name="Shape 121"/>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22" name="Shape 122"/>
        <p:cNvGrpSpPr/>
        <p:nvPr/>
      </p:nvGrpSpPr>
      <p:grpSpPr>
        <a:xfrm>
          <a:off x="0" y="0"/>
          <a:ext cx="0" cy="0"/>
          <a:chOff x="0" y="0"/>
          <a:chExt cx="0" cy="0"/>
        </a:xfrm>
      </p:grpSpPr>
      <p:sp>
        <p:nvSpPr>
          <p:cNvPr id="123" name="Shape 123"/>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accent3"/>
        </a:solidFill>
      </p:bgPr>
    </p:bg>
    <p:spTree>
      <p:nvGrpSpPr>
        <p:cNvPr id="37" name="Shape 37"/>
        <p:cNvGrpSpPr/>
        <p:nvPr/>
      </p:nvGrpSpPr>
      <p:grpSpPr>
        <a:xfrm>
          <a:off x="0" y="0"/>
          <a:ext cx="0" cy="0"/>
          <a:chOff x="0" y="0"/>
          <a:chExt cx="0" cy="0"/>
        </a:xfrm>
      </p:grpSpPr>
      <p:sp>
        <p:nvSpPr>
          <p:cNvPr id="38" name="Shape 38"/>
          <p:cNvSpPr/>
          <p:nvPr/>
        </p:nvSpPr>
        <p:spPr>
          <a:xfrm flipH="1">
            <a:off x="4757100" y="2309400"/>
            <a:ext cx="4386900" cy="2834100"/>
          </a:xfrm>
          <a:prstGeom prst="rtTriangle">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nvGrpSpPr>
          <p:cNvPr id="39" name="Shape 39"/>
          <p:cNvGrpSpPr/>
          <p:nvPr/>
        </p:nvGrpSpPr>
        <p:grpSpPr>
          <a:xfrm>
            <a:off x="5594191" y="3961115"/>
            <a:ext cx="2910145" cy="1182340"/>
            <a:chOff x="6917201" y="0"/>
            <a:chExt cx="2227777" cy="863400"/>
          </a:xfrm>
        </p:grpSpPr>
        <p:sp>
          <p:nvSpPr>
            <p:cNvPr id="40" name="Shape 40"/>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41" name="Shape 4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42" name="Shape 42"/>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grpSp>
      <p:grpSp>
        <p:nvGrpSpPr>
          <p:cNvPr id="43" name="Shape 43"/>
          <p:cNvGrpSpPr/>
          <p:nvPr/>
        </p:nvGrpSpPr>
        <p:grpSpPr>
          <a:xfrm>
            <a:off x="199149" y="2"/>
            <a:ext cx="2795414" cy="1083308"/>
            <a:chOff x="6917201" y="0"/>
            <a:chExt cx="2227777" cy="863400"/>
          </a:xfrm>
        </p:grpSpPr>
        <p:sp>
          <p:nvSpPr>
            <p:cNvPr id="44" name="Shape 44"/>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45" name="Shape 45"/>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46" name="Shape 46"/>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grpSp>
      <p:sp>
        <p:nvSpPr>
          <p:cNvPr id="47" name="Shape 47"/>
          <p:cNvSpPr txBox="1"/>
          <p:nvPr>
            <p:ph type="title"/>
          </p:nvPr>
        </p:nvSpPr>
        <p:spPr>
          <a:xfrm>
            <a:off x="1888684" y="1746100"/>
            <a:ext cx="5377500" cy="1646100"/>
          </a:xfrm>
          <a:prstGeom prst="rect">
            <a:avLst/>
          </a:prstGeom>
        </p:spPr>
        <p:txBody>
          <a:bodyPr anchorCtr="0" anchor="ctr" bIns="91425" lIns="91425" rIns="91425" wrap="square" tIns="91425"/>
          <a:lstStyle>
            <a:lvl1pPr lvl="0" algn="ctr">
              <a:spcBef>
                <a:spcPts val="0"/>
              </a:spcBef>
              <a:buClr>
                <a:schemeClr val="dk2"/>
              </a:buClr>
              <a:buSzPct val="100000"/>
              <a:defRPr sz="3200">
                <a:solidFill>
                  <a:schemeClr val="dk2"/>
                </a:solidFill>
              </a:defRPr>
            </a:lvl1pPr>
            <a:lvl2pPr lvl="1" algn="ctr">
              <a:spcBef>
                <a:spcPts val="0"/>
              </a:spcBef>
              <a:buClr>
                <a:schemeClr val="dk2"/>
              </a:buClr>
              <a:buSzPct val="100000"/>
              <a:defRPr sz="3200">
                <a:solidFill>
                  <a:schemeClr val="dk2"/>
                </a:solidFill>
              </a:defRPr>
            </a:lvl2pPr>
            <a:lvl3pPr lvl="2" algn="ctr">
              <a:spcBef>
                <a:spcPts val="0"/>
              </a:spcBef>
              <a:buClr>
                <a:schemeClr val="dk2"/>
              </a:buClr>
              <a:buSzPct val="100000"/>
              <a:defRPr sz="3200">
                <a:solidFill>
                  <a:schemeClr val="dk2"/>
                </a:solidFill>
              </a:defRPr>
            </a:lvl3pPr>
            <a:lvl4pPr lvl="3" algn="ctr">
              <a:spcBef>
                <a:spcPts val="0"/>
              </a:spcBef>
              <a:buClr>
                <a:schemeClr val="dk2"/>
              </a:buClr>
              <a:buSzPct val="100000"/>
              <a:defRPr sz="3200">
                <a:solidFill>
                  <a:schemeClr val="dk2"/>
                </a:solidFill>
              </a:defRPr>
            </a:lvl4pPr>
            <a:lvl5pPr lvl="4" algn="ctr">
              <a:spcBef>
                <a:spcPts val="0"/>
              </a:spcBef>
              <a:buClr>
                <a:schemeClr val="dk2"/>
              </a:buClr>
              <a:buSzPct val="100000"/>
              <a:defRPr sz="3200">
                <a:solidFill>
                  <a:schemeClr val="dk2"/>
                </a:solidFill>
              </a:defRPr>
            </a:lvl5pPr>
            <a:lvl6pPr lvl="5" algn="ctr">
              <a:spcBef>
                <a:spcPts val="0"/>
              </a:spcBef>
              <a:buClr>
                <a:schemeClr val="dk2"/>
              </a:buClr>
              <a:buSzPct val="100000"/>
              <a:defRPr sz="3200">
                <a:solidFill>
                  <a:schemeClr val="dk2"/>
                </a:solidFill>
              </a:defRPr>
            </a:lvl6pPr>
            <a:lvl7pPr lvl="6" algn="ctr">
              <a:spcBef>
                <a:spcPts val="0"/>
              </a:spcBef>
              <a:buClr>
                <a:schemeClr val="dk2"/>
              </a:buClr>
              <a:buSzPct val="100000"/>
              <a:defRPr sz="3200">
                <a:solidFill>
                  <a:schemeClr val="dk2"/>
                </a:solidFill>
              </a:defRPr>
            </a:lvl7pPr>
            <a:lvl8pPr lvl="7" algn="ctr">
              <a:spcBef>
                <a:spcPts val="0"/>
              </a:spcBef>
              <a:buClr>
                <a:schemeClr val="dk2"/>
              </a:buClr>
              <a:buSzPct val="100000"/>
              <a:defRPr sz="3200">
                <a:solidFill>
                  <a:schemeClr val="dk2"/>
                </a:solidFill>
              </a:defRPr>
            </a:lvl8pPr>
            <a:lvl9pPr lvl="8" algn="ctr">
              <a:spcBef>
                <a:spcPts val="0"/>
              </a:spcBef>
              <a:buClr>
                <a:schemeClr val="dk2"/>
              </a:buClr>
              <a:buSzPct val="100000"/>
              <a:defRPr sz="3200">
                <a:solidFill>
                  <a:schemeClr val="dk2"/>
                </a:solidFill>
              </a:defRPr>
            </a:lvl9pPr>
          </a:lstStyle>
          <a:p/>
        </p:txBody>
      </p:sp>
      <p:sp>
        <p:nvSpPr>
          <p:cNvPr id="48" name="Shape 48"/>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bg>
      <p:bgPr>
        <a:solidFill>
          <a:schemeClr val="dk2"/>
        </a:solidFill>
      </p:bgPr>
    </p:bg>
    <p:spTree>
      <p:nvGrpSpPr>
        <p:cNvPr id="49" name="Shape 49"/>
        <p:cNvGrpSpPr/>
        <p:nvPr/>
      </p:nvGrpSpPr>
      <p:grpSpPr>
        <a:xfrm>
          <a:off x="0" y="0"/>
          <a:ext cx="0" cy="0"/>
          <a:chOff x="0" y="0"/>
          <a:chExt cx="0" cy="0"/>
        </a:xfrm>
      </p:grpSpPr>
      <p:sp>
        <p:nvSpPr>
          <p:cNvPr id="50" name="Shape 50"/>
          <p:cNvSpPr/>
          <p:nvPr/>
        </p:nvSpPr>
        <p:spPr>
          <a:xfrm flipH="1">
            <a:off x="3582600" y="1550700"/>
            <a:ext cx="5561400" cy="35928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51" name="Shape 51"/>
          <p:cNvSpPr/>
          <p:nvPr/>
        </p:nvSpPr>
        <p:spPr>
          <a:xfrm>
            <a:off x="31" y="2824500"/>
            <a:ext cx="7370400" cy="2319000"/>
          </a:xfrm>
          <a:prstGeom prst="rtTriangle">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52" name="Shape 52"/>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sp>
        <p:nvSpPr>
          <p:cNvPr id="53" name="Shape 53"/>
          <p:cNvSpPr txBox="1"/>
          <p:nvPr>
            <p:ph type="title"/>
          </p:nvPr>
        </p:nvSpPr>
        <p:spPr>
          <a:xfrm>
            <a:off x="819150" y="845600"/>
            <a:ext cx="7505700" cy="954600"/>
          </a:xfrm>
          <a:prstGeom prst="rect">
            <a:avLst/>
          </a:prstGeom>
        </p:spPr>
        <p:txBody>
          <a:bodyPr anchorCtr="0" anchor="t" bIns="91425" lIns="91425" rIns="91425" wrap="square"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54" name="Shape 54"/>
          <p:cNvSpPr txBox="1"/>
          <p:nvPr>
            <p:ph idx="1" type="body"/>
          </p:nvPr>
        </p:nvSpPr>
        <p:spPr>
          <a:xfrm>
            <a:off x="819150" y="1990725"/>
            <a:ext cx="7505700" cy="24480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55" name="Shape 55"/>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bg>
      <p:bgPr>
        <a:solidFill>
          <a:schemeClr val="dk2"/>
        </a:solidFill>
      </p:bgPr>
    </p:bg>
    <p:spTree>
      <p:nvGrpSpPr>
        <p:cNvPr id="56" name="Shape 56"/>
        <p:cNvGrpSpPr/>
        <p:nvPr/>
      </p:nvGrpSpPr>
      <p:grpSpPr>
        <a:xfrm>
          <a:off x="0" y="0"/>
          <a:ext cx="0" cy="0"/>
          <a:chOff x="0" y="0"/>
          <a:chExt cx="0" cy="0"/>
        </a:xfrm>
      </p:grpSpPr>
      <p:sp>
        <p:nvSpPr>
          <p:cNvPr id="57" name="Shape 57"/>
          <p:cNvSpPr/>
          <p:nvPr/>
        </p:nvSpPr>
        <p:spPr>
          <a:xfrm flipH="1">
            <a:off x="3582600" y="1550700"/>
            <a:ext cx="5561400" cy="35928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58" name="Shape 58"/>
          <p:cNvSpPr/>
          <p:nvPr/>
        </p:nvSpPr>
        <p:spPr>
          <a:xfrm>
            <a:off x="31" y="2824500"/>
            <a:ext cx="7370400" cy="2319000"/>
          </a:xfrm>
          <a:prstGeom prst="rtTriangle">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59" name="Shape 5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sp>
        <p:nvSpPr>
          <p:cNvPr id="60" name="Shape 60"/>
          <p:cNvSpPr txBox="1"/>
          <p:nvPr>
            <p:ph type="title"/>
          </p:nvPr>
        </p:nvSpPr>
        <p:spPr>
          <a:xfrm>
            <a:off x="819150" y="845600"/>
            <a:ext cx="7505700" cy="954600"/>
          </a:xfrm>
          <a:prstGeom prst="rect">
            <a:avLst/>
          </a:prstGeom>
        </p:spPr>
        <p:txBody>
          <a:bodyPr anchorCtr="0" anchor="t" bIns="91425" lIns="91425" rIns="91425" wrap="square"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61" name="Shape 61"/>
          <p:cNvSpPr txBox="1"/>
          <p:nvPr>
            <p:ph idx="1" type="body"/>
          </p:nvPr>
        </p:nvSpPr>
        <p:spPr>
          <a:xfrm>
            <a:off x="819150" y="1990725"/>
            <a:ext cx="3686100" cy="24480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62" name="Shape 62"/>
          <p:cNvSpPr txBox="1"/>
          <p:nvPr>
            <p:ph idx="2" type="body"/>
          </p:nvPr>
        </p:nvSpPr>
        <p:spPr>
          <a:xfrm>
            <a:off x="4638675" y="1990725"/>
            <a:ext cx="3686100" cy="24480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63" name="Shape 63"/>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bg>
      <p:bgPr>
        <a:solidFill>
          <a:schemeClr val="dk2"/>
        </a:solidFill>
      </p:bgPr>
    </p:bg>
    <p:spTree>
      <p:nvGrpSpPr>
        <p:cNvPr id="64" name="Shape 64"/>
        <p:cNvGrpSpPr/>
        <p:nvPr/>
      </p:nvGrpSpPr>
      <p:grpSpPr>
        <a:xfrm>
          <a:off x="0" y="0"/>
          <a:ext cx="0" cy="0"/>
          <a:chOff x="0" y="0"/>
          <a:chExt cx="0" cy="0"/>
        </a:xfrm>
      </p:grpSpPr>
      <p:sp>
        <p:nvSpPr>
          <p:cNvPr id="65" name="Shape 65"/>
          <p:cNvSpPr/>
          <p:nvPr/>
        </p:nvSpPr>
        <p:spPr>
          <a:xfrm flipH="1">
            <a:off x="3582600" y="1550700"/>
            <a:ext cx="5561400" cy="35928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66" name="Shape 66"/>
          <p:cNvSpPr/>
          <p:nvPr/>
        </p:nvSpPr>
        <p:spPr>
          <a:xfrm>
            <a:off x="31" y="2824500"/>
            <a:ext cx="7370400" cy="2319000"/>
          </a:xfrm>
          <a:prstGeom prst="rtTriangle">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67" name="Shape 6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sp>
        <p:nvSpPr>
          <p:cNvPr id="68" name="Shape 68"/>
          <p:cNvSpPr txBox="1"/>
          <p:nvPr>
            <p:ph type="title"/>
          </p:nvPr>
        </p:nvSpPr>
        <p:spPr>
          <a:xfrm>
            <a:off x="819150" y="845600"/>
            <a:ext cx="7505700" cy="954600"/>
          </a:xfrm>
          <a:prstGeom prst="rect">
            <a:avLst/>
          </a:prstGeom>
        </p:spPr>
        <p:txBody>
          <a:bodyPr anchorCtr="0" anchor="t" bIns="91425" lIns="91425" rIns="91425" wrap="square"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69" name="Shape 69"/>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bg>
      <p:bgPr>
        <a:solidFill>
          <a:schemeClr val="accent3"/>
        </a:solidFill>
      </p:bgPr>
    </p:bg>
    <p:spTree>
      <p:nvGrpSpPr>
        <p:cNvPr id="70" name="Shape 70"/>
        <p:cNvGrpSpPr/>
        <p:nvPr/>
      </p:nvGrpSpPr>
      <p:grpSpPr>
        <a:xfrm>
          <a:off x="0" y="0"/>
          <a:ext cx="0" cy="0"/>
          <a:chOff x="0" y="0"/>
          <a:chExt cx="0" cy="0"/>
        </a:xfrm>
      </p:grpSpPr>
      <p:sp>
        <p:nvSpPr>
          <p:cNvPr id="71" name="Shape 71"/>
          <p:cNvSpPr/>
          <p:nvPr/>
        </p:nvSpPr>
        <p:spPr>
          <a:xfrm flipH="1">
            <a:off x="3582600" y="1550700"/>
            <a:ext cx="5561400" cy="35928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72" name="Shape 72"/>
          <p:cNvSpPr/>
          <p:nvPr/>
        </p:nvSpPr>
        <p:spPr>
          <a:xfrm>
            <a:off x="31" y="2824500"/>
            <a:ext cx="7370400" cy="2319000"/>
          </a:xfrm>
          <a:prstGeom prst="rtTriangle">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73" name="Shape 73"/>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sp>
        <p:nvSpPr>
          <p:cNvPr id="74" name="Shape 74"/>
          <p:cNvSpPr txBox="1"/>
          <p:nvPr>
            <p:ph type="title"/>
          </p:nvPr>
        </p:nvSpPr>
        <p:spPr>
          <a:xfrm>
            <a:off x="819150" y="845600"/>
            <a:ext cx="3709200" cy="1383000"/>
          </a:xfrm>
          <a:prstGeom prst="rect">
            <a:avLst/>
          </a:prstGeom>
        </p:spPr>
        <p:txBody>
          <a:bodyPr anchorCtr="0" anchor="t" bIns="91425" lIns="91425" rIns="91425" wrap="square"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75" name="Shape 75"/>
          <p:cNvSpPr txBox="1"/>
          <p:nvPr>
            <p:ph idx="1" type="body"/>
          </p:nvPr>
        </p:nvSpPr>
        <p:spPr>
          <a:xfrm>
            <a:off x="830700" y="2319050"/>
            <a:ext cx="3709200" cy="21198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76" name="Shape 76"/>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accent1"/>
        </a:solidFill>
      </p:bgPr>
    </p:bg>
    <p:spTree>
      <p:nvGrpSpPr>
        <p:cNvPr id="77" name="Shape 77"/>
        <p:cNvGrpSpPr/>
        <p:nvPr/>
      </p:nvGrpSpPr>
      <p:grpSpPr>
        <a:xfrm>
          <a:off x="0" y="0"/>
          <a:ext cx="0" cy="0"/>
          <a:chOff x="0" y="0"/>
          <a:chExt cx="0" cy="0"/>
        </a:xfrm>
      </p:grpSpPr>
      <p:sp>
        <p:nvSpPr>
          <p:cNvPr id="78" name="Shape 78"/>
          <p:cNvSpPr/>
          <p:nvPr/>
        </p:nvSpPr>
        <p:spPr>
          <a:xfrm>
            <a:off x="0" y="2823144"/>
            <a:ext cx="7369200" cy="2316900"/>
          </a:xfrm>
          <a:prstGeom prst="rtTriangle">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sp>
        <p:nvSpPr>
          <p:cNvPr id="79" name="Shape 79"/>
          <p:cNvSpPr/>
          <p:nvPr/>
        </p:nvSpPr>
        <p:spPr>
          <a:xfrm flipH="1">
            <a:off x="3583210" y="1554113"/>
            <a:ext cx="5560500" cy="35895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grpSp>
        <p:nvGrpSpPr>
          <p:cNvPr id="80" name="Shape 80"/>
          <p:cNvGrpSpPr/>
          <p:nvPr/>
        </p:nvGrpSpPr>
        <p:grpSpPr>
          <a:xfrm>
            <a:off x="255991" y="-118"/>
            <a:ext cx="2251347" cy="1043408"/>
            <a:chOff x="3961956" y="4383950"/>
            <a:chExt cx="1160548" cy="548700"/>
          </a:xfrm>
        </p:grpSpPr>
        <p:sp>
          <p:nvSpPr>
            <p:cNvPr id="81" name="Shape 81"/>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82" name="Shape 82"/>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83" name="Shape 83"/>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sp>
        <p:nvSpPr>
          <p:cNvPr id="84" name="Shape 8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grpSp>
        <p:nvGrpSpPr>
          <p:cNvPr id="85" name="Shape 85"/>
          <p:cNvGrpSpPr/>
          <p:nvPr/>
        </p:nvGrpSpPr>
        <p:grpSpPr>
          <a:xfrm>
            <a:off x="34934" y="4522125"/>
            <a:ext cx="1593306" cy="617072"/>
            <a:chOff x="6917201" y="0"/>
            <a:chExt cx="2227777" cy="863400"/>
          </a:xfrm>
        </p:grpSpPr>
        <p:sp>
          <p:nvSpPr>
            <p:cNvPr id="86" name="Shape 86"/>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sp>
          <p:nvSpPr>
            <p:cNvPr id="87" name="Shape 87"/>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sp>
          <p:nvSpPr>
            <p:cNvPr id="88" name="Shape 8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grpSp>
      <p:grpSp>
        <p:nvGrpSpPr>
          <p:cNvPr id="89" name="Shape 89"/>
          <p:cNvGrpSpPr/>
          <p:nvPr/>
        </p:nvGrpSpPr>
        <p:grpSpPr>
          <a:xfrm>
            <a:off x="5886353" y="1243"/>
            <a:ext cx="3257455" cy="1261514"/>
            <a:chOff x="6917201" y="0"/>
            <a:chExt cx="2227777" cy="863400"/>
          </a:xfrm>
        </p:grpSpPr>
        <p:sp>
          <p:nvSpPr>
            <p:cNvPr id="90" name="Shape 90"/>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91" name="Shape 91"/>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92" name="Shape 9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grpSp>
      <p:sp>
        <p:nvSpPr>
          <p:cNvPr id="93" name="Shape 93"/>
          <p:cNvSpPr txBox="1"/>
          <p:nvPr>
            <p:ph type="title"/>
          </p:nvPr>
        </p:nvSpPr>
        <p:spPr>
          <a:xfrm>
            <a:off x="1393929" y="1301146"/>
            <a:ext cx="6366900" cy="2539200"/>
          </a:xfrm>
          <a:prstGeom prst="rect">
            <a:avLst/>
          </a:prstGeom>
        </p:spPr>
        <p:txBody>
          <a:bodyPr anchorCtr="0" anchor="ctr" bIns="91425" lIns="91425" rIns="91425" wrap="square" tIns="91425"/>
          <a:lstStyle>
            <a:lvl1pPr lvl="0" algn="ctr">
              <a:spcBef>
                <a:spcPts val="0"/>
              </a:spcBef>
              <a:buSzPct val="100000"/>
              <a:defRPr sz="3200"/>
            </a:lvl1pPr>
            <a:lvl2pPr lvl="1" algn="ctr">
              <a:spcBef>
                <a:spcPts val="0"/>
              </a:spcBef>
              <a:buSzPct val="100000"/>
              <a:defRPr sz="3200"/>
            </a:lvl2pPr>
            <a:lvl3pPr lvl="2" algn="ctr">
              <a:spcBef>
                <a:spcPts val="0"/>
              </a:spcBef>
              <a:buSzPct val="100000"/>
              <a:defRPr sz="3200"/>
            </a:lvl3pPr>
            <a:lvl4pPr lvl="3" algn="ctr">
              <a:spcBef>
                <a:spcPts val="0"/>
              </a:spcBef>
              <a:buSzPct val="100000"/>
              <a:defRPr sz="3200"/>
            </a:lvl4pPr>
            <a:lvl5pPr lvl="4" algn="ctr">
              <a:spcBef>
                <a:spcPts val="0"/>
              </a:spcBef>
              <a:buSzPct val="100000"/>
              <a:defRPr sz="3200"/>
            </a:lvl5pPr>
            <a:lvl6pPr lvl="5" algn="ctr">
              <a:spcBef>
                <a:spcPts val="0"/>
              </a:spcBef>
              <a:buSzPct val="100000"/>
              <a:defRPr sz="3200"/>
            </a:lvl6pPr>
            <a:lvl7pPr lvl="6" algn="ctr">
              <a:spcBef>
                <a:spcPts val="0"/>
              </a:spcBef>
              <a:buSzPct val="100000"/>
              <a:defRPr sz="3200"/>
            </a:lvl7pPr>
            <a:lvl8pPr lvl="7" algn="ctr">
              <a:spcBef>
                <a:spcPts val="0"/>
              </a:spcBef>
              <a:buSzPct val="100000"/>
              <a:defRPr sz="3200"/>
            </a:lvl8pPr>
            <a:lvl9pPr lvl="8" algn="ctr">
              <a:spcBef>
                <a:spcPts val="0"/>
              </a:spcBef>
              <a:buSzPct val="100000"/>
              <a:defRPr sz="3200"/>
            </a:lvl9pPr>
          </a:lstStyle>
          <a:p/>
        </p:txBody>
      </p:sp>
      <p:sp>
        <p:nvSpPr>
          <p:cNvPr id="94" name="Shape 94"/>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bg>
      <p:bgPr>
        <a:solidFill>
          <a:schemeClr val="dk2"/>
        </a:solidFill>
      </p:bgPr>
    </p:bg>
    <p:spTree>
      <p:nvGrpSpPr>
        <p:cNvPr id="95" name="Shape 95"/>
        <p:cNvGrpSpPr/>
        <p:nvPr/>
      </p:nvGrpSpPr>
      <p:grpSpPr>
        <a:xfrm>
          <a:off x="0" y="0"/>
          <a:ext cx="0" cy="0"/>
          <a:chOff x="0" y="0"/>
          <a:chExt cx="0" cy="0"/>
        </a:xfrm>
      </p:grpSpPr>
      <p:sp>
        <p:nvSpPr>
          <p:cNvPr id="96" name="Shape 96"/>
          <p:cNvSpPr/>
          <p:nvPr/>
        </p:nvSpPr>
        <p:spPr>
          <a:xfrm flipH="1">
            <a:off x="3582600" y="1550700"/>
            <a:ext cx="5561400" cy="35928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97" name="Shape 97"/>
          <p:cNvSpPr/>
          <p:nvPr/>
        </p:nvSpPr>
        <p:spPr>
          <a:xfrm>
            <a:off x="31" y="2824500"/>
            <a:ext cx="7370400" cy="2319000"/>
          </a:xfrm>
          <a:prstGeom prst="rtTriangle">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98" name="Shape 9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sp>
        <p:nvSpPr>
          <p:cNvPr id="99" name="Shape 99"/>
          <p:cNvSpPr txBox="1"/>
          <p:nvPr>
            <p:ph type="title"/>
          </p:nvPr>
        </p:nvSpPr>
        <p:spPr>
          <a:xfrm>
            <a:off x="819150" y="845600"/>
            <a:ext cx="6424200" cy="705000"/>
          </a:xfrm>
          <a:prstGeom prst="rect">
            <a:avLst/>
          </a:prstGeom>
        </p:spPr>
        <p:txBody>
          <a:bodyPr anchorCtr="0" anchor="t" bIns="91425" lIns="91425" rIns="91425" wrap="square"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100" name="Shape 100"/>
          <p:cNvSpPr txBox="1"/>
          <p:nvPr>
            <p:ph idx="1" type="subTitle"/>
          </p:nvPr>
        </p:nvSpPr>
        <p:spPr>
          <a:xfrm>
            <a:off x="819150" y="1550700"/>
            <a:ext cx="5859900" cy="393600"/>
          </a:xfrm>
          <a:prstGeom prst="rect">
            <a:avLst/>
          </a:prstGeom>
        </p:spPr>
        <p:txBody>
          <a:bodyPr anchorCtr="0" anchor="t" bIns="91425" lIns="91425" rIns="91425" wrap="square" tIns="91425"/>
          <a:lstStyle>
            <a:lvl1pPr lvl="0">
              <a:lnSpc>
                <a:spcPct val="100000"/>
              </a:lnSpc>
              <a:spcBef>
                <a:spcPts val="0"/>
              </a:spcBef>
              <a:spcAft>
                <a:spcPts val="0"/>
              </a:spcAft>
              <a:buClr>
                <a:schemeClr val="lt1"/>
              </a:buClr>
              <a:buSzPct val="100000"/>
              <a:buNone/>
              <a:defRPr sz="1600">
                <a:solidFill>
                  <a:schemeClr val="lt1"/>
                </a:solidFill>
              </a:defRPr>
            </a:lvl1pPr>
            <a:lvl2pPr lvl="1">
              <a:lnSpc>
                <a:spcPct val="100000"/>
              </a:lnSpc>
              <a:spcBef>
                <a:spcPts val="0"/>
              </a:spcBef>
              <a:spcAft>
                <a:spcPts val="0"/>
              </a:spcAft>
              <a:buClr>
                <a:schemeClr val="lt1"/>
              </a:buClr>
              <a:buSzPct val="100000"/>
              <a:buNone/>
              <a:defRPr sz="1600">
                <a:solidFill>
                  <a:schemeClr val="lt1"/>
                </a:solidFill>
              </a:defRPr>
            </a:lvl2pPr>
            <a:lvl3pPr lvl="2">
              <a:lnSpc>
                <a:spcPct val="100000"/>
              </a:lnSpc>
              <a:spcBef>
                <a:spcPts val="0"/>
              </a:spcBef>
              <a:spcAft>
                <a:spcPts val="0"/>
              </a:spcAft>
              <a:buClr>
                <a:schemeClr val="lt1"/>
              </a:buClr>
              <a:buSzPct val="100000"/>
              <a:buNone/>
              <a:defRPr sz="1600">
                <a:solidFill>
                  <a:schemeClr val="lt1"/>
                </a:solidFill>
              </a:defRPr>
            </a:lvl3pPr>
            <a:lvl4pPr lvl="3">
              <a:lnSpc>
                <a:spcPct val="100000"/>
              </a:lnSpc>
              <a:spcBef>
                <a:spcPts val="0"/>
              </a:spcBef>
              <a:spcAft>
                <a:spcPts val="0"/>
              </a:spcAft>
              <a:buClr>
                <a:schemeClr val="lt1"/>
              </a:buClr>
              <a:buSzPct val="100000"/>
              <a:buNone/>
              <a:defRPr sz="1600">
                <a:solidFill>
                  <a:schemeClr val="lt1"/>
                </a:solidFill>
              </a:defRPr>
            </a:lvl4pPr>
            <a:lvl5pPr lvl="4">
              <a:lnSpc>
                <a:spcPct val="100000"/>
              </a:lnSpc>
              <a:spcBef>
                <a:spcPts val="0"/>
              </a:spcBef>
              <a:spcAft>
                <a:spcPts val="0"/>
              </a:spcAft>
              <a:buClr>
                <a:schemeClr val="lt1"/>
              </a:buClr>
              <a:buSzPct val="100000"/>
              <a:buNone/>
              <a:defRPr sz="1600">
                <a:solidFill>
                  <a:schemeClr val="lt1"/>
                </a:solidFill>
              </a:defRPr>
            </a:lvl5pPr>
            <a:lvl6pPr lvl="5">
              <a:lnSpc>
                <a:spcPct val="100000"/>
              </a:lnSpc>
              <a:spcBef>
                <a:spcPts val="0"/>
              </a:spcBef>
              <a:spcAft>
                <a:spcPts val="0"/>
              </a:spcAft>
              <a:buClr>
                <a:schemeClr val="lt1"/>
              </a:buClr>
              <a:buSzPct val="100000"/>
              <a:buNone/>
              <a:defRPr sz="1600">
                <a:solidFill>
                  <a:schemeClr val="lt1"/>
                </a:solidFill>
              </a:defRPr>
            </a:lvl6pPr>
            <a:lvl7pPr lvl="6">
              <a:lnSpc>
                <a:spcPct val="100000"/>
              </a:lnSpc>
              <a:spcBef>
                <a:spcPts val="0"/>
              </a:spcBef>
              <a:spcAft>
                <a:spcPts val="0"/>
              </a:spcAft>
              <a:buClr>
                <a:schemeClr val="lt1"/>
              </a:buClr>
              <a:buSzPct val="100000"/>
              <a:buNone/>
              <a:defRPr sz="1600">
                <a:solidFill>
                  <a:schemeClr val="lt1"/>
                </a:solidFill>
              </a:defRPr>
            </a:lvl7pPr>
            <a:lvl8pPr lvl="7">
              <a:lnSpc>
                <a:spcPct val="100000"/>
              </a:lnSpc>
              <a:spcBef>
                <a:spcPts val="0"/>
              </a:spcBef>
              <a:spcAft>
                <a:spcPts val="0"/>
              </a:spcAft>
              <a:buClr>
                <a:schemeClr val="lt1"/>
              </a:buClr>
              <a:buSzPct val="100000"/>
              <a:buNone/>
              <a:defRPr sz="1600">
                <a:solidFill>
                  <a:schemeClr val="lt1"/>
                </a:solidFill>
              </a:defRPr>
            </a:lvl8pPr>
            <a:lvl9pPr lvl="8">
              <a:lnSpc>
                <a:spcPct val="100000"/>
              </a:lnSpc>
              <a:spcBef>
                <a:spcPts val="0"/>
              </a:spcBef>
              <a:spcAft>
                <a:spcPts val="0"/>
              </a:spcAft>
              <a:buClr>
                <a:schemeClr val="lt1"/>
              </a:buClr>
              <a:buSzPct val="100000"/>
              <a:buNone/>
              <a:defRPr sz="1600">
                <a:solidFill>
                  <a:schemeClr val="lt1"/>
                </a:solidFill>
              </a:defRPr>
            </a:lvl9pPr>
          </a:lstStyle>
          <a:p/>
        </p:txBody>
      </p:sp>
      <p:sp>
        <p:nvSpPr>
          <p:cNvPr id="101" name="Shape 101"/>
          <p:cNvSpPr txBox="1"/>
          <p:nvPr>
            <p:ph idx="2" type="body"/>
          </p:nvPr>
        </p:nvSpPr>
        <p:spPr>
          <a:xfrm>
            <a:off x="819150" y="2467050"/>
            <a:ext cx="5859900" cy="20955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02" name="Shape 102"/>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bg>
      <p:bgPr>
        <a:solidFill>
          <a:schemeClr val="accent1"/>
        </a:solidFill>
      </p:bgPr>
    </p:bg>
    <p:spTree>
      <p:nvGrpSpPr>
        <p:cNvPr id="103" name="Shape 103"/>
        <p:cNvGrpSpPr/>
        <p:nvPr/>
      </p:nvGrpSpPr>
      <p:grpSpPr>
        <a:xfrm>
          <a:off x="0" y="0"/>
          <a:ext cx="0" cy="0"/>
          <a:chOff x="0" y="0"/>
          <a:chExt cx="0" cy="0"/>
        </a:xfrm>
      </p:grpSpPr>
      <p:sp>
        <p:nvSpPr>
          <p:cNvPr id="104" name="Shape 104"/>
          <p:cNvSpPr/>
          <p:nvPr/>
        </p:nvSpPr>
        <p:spPr>
          <a:xfrm>
            <a:off x="31" y="2824500"/>
            <a:ext cx="7370400" cy="23190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105" name="Shape 105"/>
          <p:cNvSpPr/>
          <p:nvPr/>
        </p:nvSpPr>
        <p:spPr>
          <a:xfrm flipH="1">
            <a:off x="3582600" y="1550700"/>
            <a:ext cx="5561400" cy="3592800"/>
          </a:xfrm>
          <a:prstGeom prst="rtTriangle">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106" name="Shape 10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sp>
        <p:nvSpPr>
          <p:cNvPr id="107" name="Shape 107"/>
          <p:cNvSpPr txBox="1"/>
          <p:nvPr>
            <p:ph idx="1" type="body"/>
          </p:nvPr>
        </p:nvSpPr>
        <p:spPr>
          <a:xfrm>
            <a:off x="328025" y="4163500"/>
            <a:ext cx="7415100" cy="605100"/>
          </a:xfrm>
          <a:prstGeom prst="rect">
            <a:avLst/>
          </a:prstGeom>
        </p:spPr>
        <p:txBody>
          <a:bodyPr anchorCtr="0" anchor="b" bIns="91425" lIns="91425" rIns="91425" wrap="square" tIns="91425"/>
          <a:lstStyle>
            <a:lvl1pPr lvl="0">
              <a:lnSpc>
                <a:spcPct val="100000"/>
              </a:lnSpc>
              <a:spcBef>
                <a:spcPts val="0"/>
              </a:spcBef>
              <a:spcAft>
                <a:spcPts val="0"/>
              </a:spcAft>
              <a:buNone/>
              <a:defRPr/>
            </a:lvl1pPr>
          </a:lstStyle>
          <a:p/>
        </p:txBody>
      </p:sp>
      <p:sp>
        <p:nvSpPr>
          <p:cNvPr id="108" name="Shape 108"/>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hift">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lt1"/>
              </a:buClr>
              <a:buSzPct val="100000"/>
              <a:buFont typeface="Nunito"/>
              <a:buNone/>
              <a:defRPr sz="2800">
                <a:solidFill>
                  <a:schemeClr val="lt1"/>
                </a:solidFill>
                <a:latin typeface="Nunito"/>
                <a:ea typeface="Nunito"/>
                <a:cs typeface="Nunito"/>
                <a:sym typeface="Nunito"/>
              </a:defRPr>
            </a:lvl1pPr>
            <a:lvl2pPr lvl="1">
              <a:spcBef>
                <a:spcPts val="0"/>
              </a:spcBef>
              <a:buClr>
                <a:schemeClr val="lt1"/>
              </a:buClr>
              <a:buSzPct val="100000"/>
              <a:buFont typeface="Nunito"/>
              <a:buNone/>
              <a:defRPr sz="2800">
                <a:solidFill>
                  <a:schemeClr val="lt1"/>
                </a:solidFill>
                <a:latin typeface="Nunito"/>
                <a:ea typeface="Nunito"/>
                <a:cs typeface="Nunito"/>
                <a:sym typeface="Nunito"/>
              </a:defRPr>
            </a:lvl2pPr>
            <a:lvl3pPr lvl="2">
              <a:spcBef>
                <a:spcPts val="0"/>
              </a:spcBef>
              <a:buClr>
                <a:schemeClr val="lt1"/>
              </a:buClr>
              <a:buSzPct val="100000"/>
              <a:buFont typeface="Nunito"/>
              <a:buNone/>
              <a:defRPr sz="2800">
                <a:solidFill>
                  <a:schemeClr val="lt1"/>
                </a:solidFill>
                <a:latin typeface="Nunito"/>
                <a:ea typeface="Nunito"/>
                <a:cs typeface="Nunito"/>
                <a:sym typeface="Nunito"/>
              </a:defRPr>
            </a:lvl3pPr>
            <a:lvl4pPr lvl="3">
              <a:spcBef>
                <a:spcPts val="0"/>
              </a:spcBef>
              <a:buClr>
                <a:schemeClr val="lt1"/>
              </a:buClr>
              <a:buSzPct val="100000"/>
              <a:buFont typeface="Nunito"/>
              <a:buNone/>
              <a:defRPr sz="2800">
                <a:solidFill>
                  <a:schemeClr val="lt1"/>
                </a:solidFill>
                <a:latin typeface="Nunito"/>
                <a:ea typeface="Nunito"/>
                <a:cs typeface="Nunito"/>
                <a:sym typeface="Nunito"/>
              </a:defRPr>
            </a:lvl4pPr>
            <a:lvl5pPr lvl="4">
              <a:spcBef>
                <a:spcPts val="0"/>
              </a:spcBef>
              <a:buClr>
                <a:schemeClr val="lt1"/>
              </a:buClr>
              <a:buSzPct val="100000"/>
              <a:buFont typeface="Nunito"/>
              <a:buNone/>
              <a:defRPr sz="2800">
                <a:solidFill>
                  <a:schemeClr val="lt1"/>
                </a:solidFill>
                <a:latin typeface="Nunito"/>
                <a:ea typeface="Nunito"/>
                <a:cs typeface="Nunito"/>
                <a:sym typeface="Nunito"/>
              </a:defRPr>
            </a:lvl5pPr>
            <a:lvl6pPr lvl="5">
              <a:spcBef>
                <a:spcPts val="0"/>
              </a:spcBef>
              <a:buClr>
                <a:schemeClr val="lt1"/>
              </a:buClr>
              <a:buSzPct val="100000"/>
              <a:buFont typeface="Nunito"/>
              <a:buNone/>
              <a:defRPr sz="2800">
                <a:solidFill>
                  <a:schemeClr val="lt1"/>
                </a:solidFill>
                <a:latin typeface="Nunito"/>
                <a:ea typeface="Nunito"/>
                <a:cs typeface="Nunito"/>
                <a:sym typeface="Nunito"/>
              </a:defRPr>
            </a:lvl6pPr>
            <a:lvl7pPr lvl="6">
              <a:spcBef>
                <a:spcPts val="0"/>
              </a:spcBef>
              <a:buClr>
                <a:schemeClr val="lt1"/>
              </a:buClr>
              <a:buSzPct val="100000"/>
              <a:buFont typeface="Nunito"/>
              <a:buNone/>
              <a:defRPr sz="2800">
                <a:solidFill>
                  <a:schemeClr val="lt1"/>
                </a:solidFill>
                <a:latin typeface="Nunito"/>
                <a:ea typeface="Nunito"/>
                <a:cs typeface="Nunito"/>
                <a:sym typeface="Nunito"/>
              </a:defRPr>
            </a:lvl7pPr>
            <a:lvl8pPr lvl="7">
              <a:spcBef>
                <a:spcPts val="0"/>
              </a:spcBef>
              <a:buClr>
                <a:schemeClr val="lt1"/>
              </a:buClr>
              <a:buSzPct val="100000"/>
              <a:buFont typeface="Nunito"/>
              <a:buNone/>
              <a:defRPr sz="2800">
                <a:solidFill>
                  <a:schemeClr val="lt1"/>
                </a:solidFill>
                <a:latin typeface="Nunito"/>
                <a:ea typeface="Nunito"/>
                <a:cs typeface="Nunito"/>
                <a:sym typeface="Nunito"/>
              </a:defRPr>
            </a:lvl8pPr>
            <a:lvl9pPr lvl="8">
              <a:spcBef>
                <a:spcPts val="0"/>
              </a:spcBef>
              <a:buClr>
                <a:schemeClr val="lt1"/>
              </a:buClr>
              <a:buSzPct val="100000"/>
              <a:buFont typeface="Nunito"/>
              <a:buNone/>
              <a:defRPr sz="2800">
                <a:solidFill>
                  <a:schemeClr val="lt1"/>
                </a:solidFill>
                <a:latin typeface="Nunito"/>
                <a:ea typeface="Nunito"/>
                <a:cs typeface="Nunito"/>
                <a:sym typeface="Nunito"/>
              </a:defRPr>
            </a:lvl9pPr>
          </a:lstStyle>
          <a:p/>
        </p:txBody>
      </p:sp>
      <p:sp>
        <p:nvSpPr>
          <p:cNvPr id="7" name="Shape 7"/>
          <p:cNvSpPr txBox="1"/>
          <p:nvPr>
            <p:ph idx="1" type="body"/>
          </p:nvPr>
        </p:nvSpPr>
        <p:spPr>
          <a:xfrm>
            <a:off x="311700" y="1152475"/>
            <a:ext cx="8520600" cy="33912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ct val="100000"/>
              <a:buFont typeface="Calibri"/>
              <a:buChar char="●"/>
              <a:defRPr sz="1300">
                <a:solidFill>
                  <a:schemeClr val="dk2"/>
                </a:solidFill>
                <a:latin typeface="Calibri"/>
                <a:ea typeface="Calibri"/>
                <a:cs typeface="Calibri"/>
                <a:sym typeface="Calibri"/>
              </a:defRPr>
            </a:lvl1pPr>
            <a:lvl2pPr lvl="1">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2pPr>
            <a:lvl3pPr lvl="2">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3pPr>
            <a:lvl4pPr lvl="3">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4pPr>
            <a:lvl5pPr lvl="4">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5pPr>
            <a:lvl6pPr lvl="5">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6pPr>
            <a:lvl7pPr lvl="6">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7pPr>
            <a:lvl8pPr lvl="7">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8pPr>
            <a:lvl9pPr lvl="8">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9pPr>
          </a:lstStyle>
          <a:p/>
        </p:txBody>
      </p:sp>
      <p:sp>
        <p:nvSpPr>
          <p:cNvPr id="8" name="Shape 8"/>
          <p:cNvSpPr txBox="1"/>
          <p:nvPr>
            <p:ph idx="12" type="sldNum"/>
          </p:nvPr>
        </p:nvSpPr>
        <p:spPr>
          <a:xfrm>
            <a:off x="8390734" y="4543668"/>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2"/>
                </a:solidFill>
                <a:latin typeface="Nunito"/>
                <a:ea typeface="Nunito"/>
                <a:cs typeface="Nunito"/>
                <a:sym typeface="Nuni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comments" Target="../comments/commen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ph type="ctrTitle"/>
          </p:nvPr>
        </p:nvSpPr>
        <p:spPr>
          <a:xfrm>
            <a:off x="1858703" y="1822833"/>
            <a:ext cx="5361300" cy="1448100"/>
          </a:xfrm>
          <a:prstGeom prst="rect">
            <a:avLst/>
          </a:prstGeom>
        </p:spPr>
        <p:txBody>
          <a:bodyPr anchorCtr="0" anchor="ctr" bIns="91425" lIns="91425" rIns="91425" wrap="square" tIns="91425">
            <a:noAutofit/>
          </a:bodyPr>
          <a:lstStyle/>
          <a:p>
            <a:pPr lvl="0" rtl="0">
              <a:spcBef>
                <a:spcPts val="0"/>
              </a:spcBef>
              <a:buNone/>
            </a:pPr>
            <a:r>
              <a:rPr lang="en"/>
              <a:t>Data Menders Mini Intro.</a:t>
            </a:r>
          </a:p>
          <a:p>
            <a:pPr lvl="0" rtl="0">
              <a:spcBef>
                <a:spcPts val="0"/>
              </a:spcBef>
              <a:buClr>
                <a:schemeClr val="dk1"/>
              </a:buClr>
              <a:buSzPct val="61111"/>
              <a:buFont typeface="Arial"/>
              <a:buNone/>
            </a:pPr>
            <a:r>
              <a:rPr lang="en" sz="1800"/>
              <a:t>Multi-factor Analysis to Reduce False Alarms in Intensive Care Units</a:t>
            </a:r>
          </a:p>
        </p:txBody>
      </p:sp>
      <p:sp>
        <p:nvSpPr>
          <p:cNvPr id="129" name="Shape 129"/>
          <p:cNvSpPr txBox="1"/>
          <p:nvPr>
            <p:ph idx="1" type="subTitle"/>
          </p:nvPr>
        </p:nvSpPr>
        <p:spPr>
          <a:xfrm>
            <a:off x="1858700" y="3413158"/>
            <a:ext cx="5361300" cy="522600"/>
          </a:xfrm>
          <a:prstGeom prst="rect">
            <a:avLst/>
          </a:prstGeom>
        </p:spPr>
        <p:txBody>
          <a:bodyPr anchorCtr="0" anchor="t" bIns="91425" lIns="91425" rIns="91425" wrap="square" tIns="91425">
            <a:noAutofit/>
          </a:bodyPr>
          <a:lstStyle/>
          <a:p>
            <a:pPr lvl="0">
              <a:spcBef>
                <a:spcPts val="0"/>
              </a:spcBef>
              <a:buNone/>
            </a:pPr>
            <a:r>
              <a:rPr lang="en"/>
              <a:t>Robert Rasmussen, Nathan Payton- McCauslin, </a:t>
            </a:r>
            <a:r>
              <a:rPr lang="en"/>
              <a:t>James Todd</a:t>
            </a:r>
            <a:r>
              <a:rPr lang="en"/>
              <a:t>, Alexander Grzesiak</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Shape 195"/>
          <p:cNvSpPr txBox="1"/>
          <p:nvPr>
            <p:ph type="title"/>
          </p:nvPr>
        </p:nvSpPr>
        <p:spPr>
          <a:xfrm>
            <a:off x="819150" y="845600"/>
            <a:ext cx="7505700" cy="954600"/>
          </a:xfrm>
          <a:prstGeom prst="rect">
            <a:avLst/>
          </a:prstGeom>
        </p:spPr>
        <p:txBody>
          <a:bodyPr anchorCtr="0" anchor="t" bIns="91425" lIns="91425" rIns="91425" wrap="square" tIns="91425">
            <a:noAutofit/>
          </a:bodyPr>
          <a:lstStyle/>
          <a:p>
            <a:pPr lvl="0">
              <a:spcBef>
                <a:spcPts val="0"/>
              </a:spcBef>
              <a:buNone/>
            </a:pPr>
            <a:r>
              <a:rPr lang="en"/>
              <a:t>Closing </a:t>
            </a:r>
          </a:p>
        </p:txBody>
      </p:sp>
      <p:sp>
        <p:nvSpPr>
          <p:cNvPr id="196" name="Shape 196"/>
          <p:cNvSpPr txBox="1"/>
          <p:nvPr>
            <p:ph idx="1" type="body"/>
          </p:nvPr>
        </p:nvSpPr>
        <p:spPr>
          <a:xfrm>
            <a:off x="819150" y="1990725"/>
            <a:ext cx="7505700" cy="2448000"/>
          </a:xfrm>
          <a:prstGeom prst="rect">
            <a:avLst/>
          </a:prstGeom>
        </p:spPr>
        <p:txBody>
          <a:bodyPr anchorCtr="0" anchor="t" bIns="91425" lIns="91425" rIns="91425" wrap="square" tIns="91425">
            <a:noAutofit/>
          </a:bodyPr>
          <a:lstStyle/>
          <a:p>
            <a:pPr lvl="0">
              <a:spcBef>
                <a:spcPts val="0"/>
              </a:spcBef>
              <a:buNone/>
            </a:pPr>
            <a:r>
              <a:rPr lang="en"/>
              <a:t>We are hoping to drastically reduce false alarms in ICUs, thus reducing Cry Wolf Syndrome in the staff.</a:t>
            </a:r>
          </a:p>
          <a:p>
            <a:pPr lvl="0">
              <a:spcBef>
                <a:spcPts val="0"/>
              </a:spcBef>
              <a:buNone/>
            </a:pPr>
            <a:r>
              <a:rPr lang="en"/>
              <a:t>We will do so by utilizing Signal Processing to analyze various signals from the body to determine the cause of various issues.</a:t>
            </a:r>
          </a:p>
        </p:txBody>
      </p:sp>
      <p:sp>
        <p:nvSpPr>
          <p:cNvPr id="197" name="Shape 197"/>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latin typeface="Nunito"/>
                <a:ea typeface="Nunito"/>
                <a:cs typeface="Nunito"/>
                <a:sym typeface="Nunito"/>
              </a:rPr>
              <a:t>‹#›</a:t>
            </a:fld>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title"/>
          </p:nvPr>
        </p:nvSpPr>
        <p:spPr>
          <a:xfrm>
            <a:off x="428150" y="506300"/>
            <a:ext cx="8520600" cy="572700"/>
          </a:xfrm>
          <a:prstGeom prst="rect">
            <a:avLst/>
          </a:prstGeom>
        </p:spPr>
        <p:txBody>
          <a:bodyPr anchorCtr="0" anchor="t" bIns="91425" lIns="91425" rIns="91425" wrap="square" tIns="91425">
            <a:noAutofit/>
          </a:bodyPr>
          <a:lstStyle/>
          <a:p>
            <a:pPr lvl="0">
              <a:spcBef>
                <a:spcPts val="0"/>
              </a:spcBef>
              <a:buNone/>
            </a:pPr>
            <a:r>
              <a:rPr lang="en"/>
              <a:t>Fatemeh Afghah PhD.</a:t>
            </a:r>
          </a:p>
        </p:txBody>
      </p:sp>
      <p:sp>
        <p:nvSpPr>
          <p:cNvPr id="135" name="Shape 135"/>
          <p:cNvSpPr txBox="1"/>
          <p:nvPr>
            <p:ph idx="1" type="body"/>
          </p:nvPr>
        </p:nvSpPr>
        <p:spPr>
          <a:xfrm>
            <a:off x="354600" y="1373175"/>
            <a:ext cx="5345100" cy="3416400"/>
          </a:xfrm>
          <a:prstGeom prst="rect">
            <a:avLst/>
          </a:prstGeom>
        </p:spPr>
        <p:txBody>
          <a:bodyPr anchorCtr="0" anchor="t" bIns="91425" lIns="91425" rIns="91425" wrap="square" tIns="91425">
            <a:noAutofit/>
          </a:bodyPr>
          <a:lstStyle/>
          <a:p>
            <a:pPr indent="-228600" lvl="0" marL="457200" rtl="0">
              <a:spcBef>
                <a:spcPts val="0"/>
              </a:spcBef>
              <a:buChar char="●"/>
            </a:pPr>
            <a:r>
              <a:rPr lang="en"/>
              <a:t>Assistant professor at NAU</a:t>
            </a:r>
          </a:p>
          <a:p>
            <a:pPr indent="-304800" lvl="0" marL="457200" marR="0" rtl="0" algn="l">
              <a:lnSpc>
                <a:spcPct val="115000"/>
              </a:lnSpc>
              <a:spcBef>
                <a:spcPts val="0"/>
              </a:spcBef>
              <a:spcAft>
                <a:spcPts val="1600"/>
              </a:spcAft>
              <a:buClr>
                <a:schemeClr val="dk2"/>
              </a:buClr>
              <a:buSzPct val="92307"/>
              <a:buFont typeface="Arial"/>
              <a:buChar char="●"/>
            </a:pPr>
            <a:r>
              <a:rPr lang="en"/>
              <a:t>Daughter is inspiration for reducing ICU false alarms</a:t>
            </a:r>
          </a:p>
          <a:p>
            <a:pPr indent="-228600" lvl="0" marL="457200" rtl="0">
              <a:spcBef>
                <a:spcPts val="0"/>
              </a:spcBef>
              <a:buChar char="●"/>
            </a:pPr>
            <a:r>
              <a:rPr lang="en"/>
              <a:t>Research</a:t>
            </a:r>
          </a:p>
          <a:p>
            <a:pPr indent="-228600" lvl="1" marL="914400" rtl="0">
              <a:spcBef>
                <a:spcPts val="0"/>
              </a:spcBef>
              <a:buChar char="○"/>
            </a:pPr>
            <a:r>
              <a:rPr lang="en"/>
              <a:t>$175,000 from the NSF to create an algorithm to analyze multiple inputs to determine alarms</a:t>
            </a:r>
          </a:p>
          <a:p>
            <a:pPr indent="-228600" lvl="1" marL="914400" rtl="0">
              <a:spcBef>
                <a:spcPts val="0"/>
              </a:spcBef>
              <a:buChar char="○"/>
            </a:pPr>
            <a:r>
              <a:rPr lang="en"/>
              <a:t>Big data analysis</a:t>
            </a:r>
          </a:p>
          <a:p>
            <a:pPr indent="-228600" lvl="1" marL="914400" rtl="0">
              <a:spcBef>
                <a:spcPts val="0"/>
              </a:spcBef>
              <a:buChar char="○"/>
            </a:pPr>
            <a:r>
              <a:rPr lang="en"/>
              <a:t>Decentralized </a:t>
            </a:r>
            <a:r>
              <a:rPr lang="en"/>
              <a:t>decision</a:t>
            </a:r>
            <a:r>
              <a:rPr lang="en"/>
              <a:t> making in autonomous systems</a:t>
            </a:r>
          </a:p>
          <a:p>
            <a:pPr indent="-228600" lvl="1" marL="914400" rtl="0">
              <a:spcBef>
                <a:spcPts val="0"/>
              </a:spcBef>
              <a:buChar char="○"/>
            </a:pPr>
            <a:r>
              <a:rPr lang="en"/>
              <a:t>Spectrum management</a:t>
            </a:r>
          </a:p>
        </p:txBody>
      </p:sp>
      <p:pic>
        <p:nvPicPr>
          <p:cNvPr descr="596515ad9ad23.image.jpg" id="136" name="Shape 136"/>
          <p:cNvPicPr preferRelativeResize="0"/>
          <p:nvPr/>
        </p:nvPicPr>
        <p:blipFill>
          <a:blip r:embed="rId3">
            <a:alphaModFix/>
          </a:blip>
          <a:stretch>
            <a:fillRect/>
          </a:stretch>
        </p:blipFill>
        <p:spPr>
          <a:xfrm>
            <a:off x="6218525" y="723950"/>
            <a:ext cx="2139075" cy="3501650"/>
          </a:xfrm>
          <a:prstGeom prst="rect">
            <a:avLst/>
          </a:prstGeom>
          <a:noFill/>
          <a:ln>
            <a:noFill/>
          </a:ln>
        </p:spPr>
      </p:pic>
      <p:sp>
        <p:nvSpPr>
          <p:cNvPr id="137" name="Shape 137"/>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latin typeface="Nunito"/>
                <a:ea typeface="Nunito"/>
                <a:cs typeface="Nunito"/>
                <a:sym typeface="Nunito"/>
              </a:rPr>
              <a:t>‹#›</a:t>
            </a:fld>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Shape 142"/>
          <p:cNvSpPr txBox="1"/>
          <p:nvPr>
            <p:ph type="title"/>
          </p:nvPr>
        </p:nvSpPr>
        <p:spPr>
          <a:xfrm>
            <a:off x="819150" y="845600"/>
            <a:ext cx="7505700" cy="954600"/>
          </a:xfrm>
          <a:prstGeom prst="rect">
            <a:avLst/>
          </a:prstGeom>
        </p:spPr>
        <p:txBody>
          <a:bodyPr anchorCtr="0" anchor="t" bIns="91425" lIns="91425" rIns="91425" wrap="square" tIns="91425">
            <a:noAutofit/>
          </a:bodyPr>
          <a:lstStyle/>
          <a:p>
            <a:pPr lvl="0">
              <a:spcBef>
                <a:spcPts val="0"/>
              </a:spcBef>
              <a:buNone/>
            </a:pPr>
            <a:r>
              <a:rPr lang="en"/>
              <a:t>Project O</a:t>
            </a:r>
            <a:r>
              <a:rPr lang="en"/>
              <a:t>verview</a:t>
            </a:r>
            <a:r>
              <a:rPr lang="en"/>
              <a:t> </a:t>
            </a:r>
          </a:p>
        </p:txBody>
      </p:sp>
      <p:sp>
        <p:nvSpPr>
          <p:cNvPr id="143" name="Shape 143"/>
          <p:cNvSpPr txBox="1"/>
          <p:nvPr>
            <p:ph idx="1" type="body"/>
          </p:nvPr>
        </p:nvSpPr>
        <p:spPr>
          <a:xfrm>
            <a:off x="819150" y="1990725"/>
            <a:ext cx="7505700" cy="2448000"/>
          </a:xfrm>
          <a:prstGeom prst="rect">
            <a:avLst/>
          </a:prstGeom>
        </p:spPr>
        <p:txBody>
          <a:bodyPr anchorCtr="0" anchor="t" bIns="91425" lIns="91425" rIns="91425" wrap="square" tIns="91425">
            <a:noAutofit/>
          </a:bodyPr>
          <a:lstStyle/>
          <a:p>
            <a:pPr indent="0" lvl="0" marL="457200" rtl="0">
              <a:spcBef>
                <a:spcPts val="0"/>
              </a:spcBef>
              <a:buNone/>
            </a:pPr>
            <a:r>
              <a:rPr lang="en"/>
              <a:t>Analysis of false alarms in medical ICU units.</a:t>
            </a:r>
          </a:p>
          <a:p>
            <a:pPr indent="0" lvl="0" marL="457200" rtl="0">
              <a:spcBef>
                <a:spcPts val="0"/>
              </a:spcBef>
              <a:buNone/>
            </a:pPr>
            <a:r>
              <a:t/>
            </a:r>
            <a:endParaRPr/>
          </a:p>
          <a:p>
            <a:pPr indent="0" lvl="0" marL="457200" rtl="0">
              <a:spcBef>
                <a:spcPts val="0"/>
              </a:spcBef>
              <a:buNone/>
            </a:pPr>
            <a:r>
              <a:t/>
            </a:r>
            <a:endParaRPr/>
          </a:p>
          <a:p>
            <a:pPr indent="0" lvl="0" marL="457200" rtl="0">
              <a:spcBef>
                <a:spcPts val="0"/>
              </a:spcBef>
              <a:buNone/>
            </a:pPr>
            <a:r>
              <a:rPr lang="en"/>
              <a:t>Emergency Care Research Institute (ECRI) placed false alarms at number one in the list, “Top 10 Health Technology Hazards” for the years 2012, 2013 and 2015.</a:t>
            </a:r>
          </a:p>
          <a:p>
            <a:pPr indent="0" lvl="0" marL="457200">
              <a:spcBef>
                <a:spcPts val="0"/>
              </a:spcBef>
              <a:buNone/>
            </a:pPr>
            <a:r>
              <a:rPr lang="en"/>
              <a:t>The FDA database received 566 reports of patient deaths related to alarms of monitoring devices.</a:t>
            </a:r>
          </a:p>
        </p:txBody>
      </p:sp>
      <p:sp>
        <p:nvSpPr>
          <p:cNvPr id="144" name="Shape 144"/>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latin typeface="Nunito"/>
                <a:ea typeface="Nunito"/>
                <a:cs typeface="Nunito"/>
                <a:sym typeface="Nunito"/>
              </a:rPr>
              <a:t>‹#›</a:t>
            </a:fld>
          </a:p>
        </p:txBody>
      </p:sp>
      <p:pic>
        <p:nvPicPr>
          <p:cNvPr id="145" name="Shape 145"/>
          <p:cNvPicPr preferRelativeResize="0"/>
          <p:nvPr/>
        </p:nvPicPr>
        <p:blipFill>
          <a:blip r:embed="rId4">
            <a:alphaModFix/>
          </a:blip>
          <a:stretch>
            <a:fillRect/>
          </a:stretch>
        </p:blipFill>
        <p:spPr>
          <a:xfrm>
            <a:off x="5544276" y="321050"/>
            <a:ext cx="3051002" cy="22882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Shape 150"/>
          <p:cNvSpPr txBox="1"/>
          <p:nvPr>
            <p:ph type="title"/>
          </p:nvPr>
        </p:nvSpPr>
        <p:spPr>
          <a:xfrm>
            <a:off x="819150" y="845600"/>
            <a:ext cx="7505700" cy="954600"/>
          </a:xfrm>
          <a:prstGeom prst="rect">
            <a:avLst/>
          </a:prstGeom>
        </p:spPr>
        <p:txBody>
          <a:bodyPr anchorCtr="0" anchor="t" bIns="91425" lIns="91425" rIns="91425" wrap="square" tIns="91425">
            <a:noAutofit/>
          </a:bodyPr>
          <a:lstStyle/>
          <a:p>
            <a:pPr lvl="0" algn="ctr">
              <a:spcBef>
                <a:spcPts val="0"/>
              </a:spcBef>
              <a:buNone/>
            </a:pPr>
            <a:r>
              <a:rPr lang="en"/>
              <a:t>Overview </a:t>
            </a:r>
          </a:p>
        </p:txBody>
      </p:sp>
      <p:pic>
        <p:nvPicPr>
          <p:cNvPr id="151" name="Shape 151"/>
          <p:cNvPicPr preferRelativeResize="0"/>
          <p:nvPr/>
        </p:nvPicPr>
        <p:blipFill>
          <a:blip r:embed="rId3">
            <a:alphaModFix/>
          </a:blip>
          <a:stretch>
            <a:fillRect/>
          </a:stretch>
        </p:blipFill>
        <p:spPr>
          <a:xfrm>
            <a:off x="880275" y="918675"/>
            <a:ext cx="7289250" cy="3926675"/>
          </a:xfrm>
          <a:prstGeom prst="rect">
            <a:avLst/>
          </a:prstGeom>
          <a:noFill/>
          <a:ln>
            <a:noFill/>
          </a:ln>
        </p:spPr>
      </p:pic>
      <p:sp>
        <p:nvSpPr>
          <p:cNvPr id="152" name="Shape 152"/>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latin typeface="Nunito"/>
                <a:ea typeface="Nunito"/>
                <a:cs typeface="Nunito"/>
                <a:sym typeface="Nunito"/>
              </a:rPr>
              <a:t>‹#›</a:t>
            </a:fld>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Shape 157"/>
          <p:cNvSpPr txBox="1"/>
          <p:nvPr>
            <p:ph type="title"/>
          </p:nvPr>
        </p:nvSpPr>
        <p:spPr>
          <a:xfrm>
            <a:off x="819150" y="845600"/>
            <a:ext cx="7505700" cy="954600"/>
          </a:xfrm>
          <a:prstGeom prst="rect">
            <a:avLst/>
          </a:prstGeom>
        </p:spPr>
        <p:txBody>
          <a:bodyPr anchorCtr="0" anchor="t" bIns="91425" lIns="91425" rIns="91425" wrap="square" tIns="91425">
            <a:noAutofit/>
          </a:bodyPr>
          <a:lstStyle/>
          <a:p>
            <a:pPr lvl="0">
              <a:spcBef>
                <a:spcPts val="0"/>
              </a:spcBef>
              <a:buNone/>
            </a:pPr>
            <a:r>
              <a:rPr lang="en"/>
              <a:t>Signal processing </a:t>
            </a:r>
          </a:p>
        </p:txBody>
      </p:sp>
      <p:sp>
        <p:nvSpPr>
          <p:cNvPr id="158" name="Shape 158"/>
          <p:cNvSpPr txBox="1"/>
          <p:nvPr>
            <p:ph idx="1" type="body"/>
          </p:nvPr>
        </p:nvSpPr>
        <p:spPr>
          <a:xfrm>
            <a:off x="819150" y="1990725"/>
            <a:ext cx="7505700" cy="2448000"/>
          </a:xfrm>
          <a:prstGeom prst="rect">
            <a:avLst/>
          </a:prstGeom>
        </p:spPr>
        <p:txBody>
          <a:bodyPr anchorCtr="0" anchor="t" bIns="91425" lIns="91425" rIns="91425" wrap="square" tIns="91425">
            <a:noAutofit/>
          </a:bodyPr>
          <a:lstStyle/>
          <a:p>
            <a:pPr lvl="0">
              <a:spcBef>
                <a:spcPts val="0"/>
              </a:spcBef>
              <a:buNone/>
            </a:pPr>
            <a:r>
              <a:rPr lang="en"/>
              <a:t>Ways to analyze “signals” - waves.</a:t>
            </a:r>
          </a:p>
          <a:p>
            <a:pPr lvl="0">
              <a:spcBef>
                <a:spcPts val="0"/>
              </a:spcBef>
              <a:buNone/>
            </a:pPr>
            <a:r>
              <a:rPr lang="en"/>
              <a:t>We will be using two types of signal processing:</a:t>
            </a:r>
          </a:p>
          <a:p>
            <a:pPr lvl="0">
              <a:spcBef>
                <a:spcPts val="0"/>
              </a:spcBef>
              <a:buNone/>
            </a:pPr>
            <a:r>
              <a:rPr lang="en"/>
              <a:t>	Fourier Transforms</a:t>
            </a:r>
          </a:p>
          <a:p>
            <a:pPr lvl="0">
              <a:spcBef>
                <a:spcPts val="0"/>
              </a:spcBef>
              <a:buNone/>
            </a:pPr>
            <a:r>
              <a:rPr lang="en"/>
              <a:t>	Wavelet</a:t>
            </a:r>
          </a:p>
        </p:txBody>
      </p:sp>
      <p:sp>
        <p:nvSpPr>
          <p:cNvPr id="159" name="Shape 159"/>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latin typeface="Nunito"/>
                <a:ea typeface="Nunito"/>
                <a:cs typeface="Nunito"/>
                <a:sym typeface="Nunito"/>
              </a:rPr>
              <a:t>‹#›</a:t>
            </a:fld>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Shape 164"/>
          <p:cNvSpPr txBox="1"/>
          <p:nvPr>
            <p:ph type="title"/>
          </p:nvPr>
        </p:nvSpPr>
        <p:spPr>
          <a:xfrm>
            <a:off x="311700" y="322475"/>
            <a:ext cx="8520600" cy="572700"/>
          </a:xfrm>
          <a:prstGeom prst="rect">
            <a:avLst/>
          </a:prstGeom>
        </p:spPr>
        <p:txBody>
          <a:bodyPr anchorCtr="0" anchor="t" bIns="91425" lIns="91425" rIns="91425" wrap="square" tIns="91425">
            <a:noAutofit/>
          </a:bodyPr>
          <a:lstStyle/>
          <a:p>
            <a:pPr lvl="0">
              <a:spcBef>
                <a:spcPts val="0"/>
              </a:spcBef>
              <a:buNone/>
            </a:pPr>
            <a:r>
              <a:rPr lang="en"/>
              <a:t>Wavelet and Fourier transforms </a:t>
            </a:r>
          </a:p>
        </p:txBody>
      </p:sp>
      <p:sp>
        <p:nvSpPr>
          <p:cNvPr id="165" name="Shape 165"/>
          <p:cNvSpPr txBox="1"/>
          <p:nvPr>
            <p:ph idx="1" type="body"/>
          </p:nvPr>
        </p:nvSpPr>
        <p:spPr>
          <a:xfrm>
            <a:off x="819150" y="1990725"/>
            <a:ext cx="3686100" cy="2448000"/>
          </a:xfrm>
          <a:prstGeom prst="rect">
            <a:avLst/>
          </a:prstGeom>
        </p:spPr>
        <p:txBody>
          <a:bodyPr anchorCtr="0" anchor="t" bIns="91425" lIns="91425" rIns="91425" wrap="square" tIns="91425">
            <a:noAutofit/>
          </a:bodyPr>
          <a:lstStyle/>
          <a:p>
            <a:pPr lvl="0" rtl="0" algn="ctr">
              <a:spcBef>
                <a:spcPts val="0"/>
              </a:spcBef>
              <a:buNone/>
            </a:pPr>
            <a:r>
              <a:rPr b="1" lang="en"/>
              <a:t>Fourier</a:t>
            </a:r>
          </a:p>
        </p:txBody>
      </p:sp>
      <p:sp>
        <p:nvSpPr>
          <p:cNvPr id="166" name="Shape 166"/>
          <p:cNvSpPr txBox="1"/>
          <p:nvPr>
            <p:ph idx="2" type="body"/>
          </p:nvPr>
        </p:nvSpPr>
        <p:spPr>
          <a:xfrm>
            <a:off x="4638675" y="1990725"/>
            <a:ext cx="3686100" cy="2448000"/>
          </a:xfrm>
          <a:prstGeom prst="rect">
            <a:avLst/>
          </a:prstGeom>
        </p:spPr>
        <p:txBody>
          <a:bodyPr anchorCtr="0" anchor="t" bIns="91425" lIns="91425" rIns="91425" wrap="square" tIns="91425">
            <a:noAutofit/>
          </a:bodyPr>
          <a:lstStyle/>
          <a:p>
            <a:pPr lvl="0" algn="ctr">
              <a:spcBef>
                <a:spcPts val="0"/>
              </a:spcBef>
              <a:buNone/>
            </a:pPr>
            <a:r>
              <a:rPr b="1" lang="en"/>
              <a:t>Wavelet</a:t>
            </a:r>
          </a:p>
        </p:txBody>
      </p:sp>
      <p:pic>
        <p:nvPicPr>
          <p:cNvPr id="167" name="Shape 167"/>
          <p:cNvPicPr preferRelativeResize="0"/>
          <p:nvPr/>
        </p:nvPicPr>
        <p:blipFill>
          <a:blip r:embed="rId3">
            <a:alphaModFix/>
          </a:blip>
          <a:stretch>
            <a:fillRect/>
          </a:stretch>
        </p:blipFill>
        <p:spPr>
          <a:xfrm>
            <a:off x="235650" y="1945700"/>
            <a:ext cx="4152000" cy="1751625"/>
          </a:xfrm>
          <a:prstGeom prst="rect">
            <a:avLst/>
          </a:prstGeom>
          <a:noFill/>
          <a:ln>
            <a:noFill/>
          </a:ln>
        </p:spPr>
      </p:pic>
      <p:pic>
        <p:nvPicPr>
          <p:cNvPr id="168" name="Shape 168"/>
          <p:cNvPicPr preferRelativeResize="0"/>
          <p:nvPr/>
        </p:nvPicPr>
        <p:blipFill>
          <a:blip r:embed="rId4">
            <a:alphaModFix/>
          </a:blip>
          <a:stretch>
            <a:fillRect/>
          </a:stretch>
        </p:blipFill>
        <p:spPr>
          <a:xfrm>
            <a:off x="4983963" y="1733725"/>
            <a:ext cx="3696775" cy="3055800"/>
          </a:xfrm>
          <a:prstGeom prst="rect">
            <a:avLst/>
          </a:prstGeom>
          <a:noFill/>
          <a:ln>
            <a:noFill/>
          </a:ln>
        </p:spPr>
      </p:pic>
      <p:sp>
        <p:nvSpPr>
          <p:cNvPr id="169" name="Shape 169"/>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latin typeface="Nunito"/>
                <a:ea typeface="Nunito"/>
                <a:cs typeface="Nunito"/>
                <a:sym typeface="Nunito"/>
              </a:rPr>
              <a:t>‹#›</a:t>
            </a:fld>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Shape 174"/>
          <p:cNvSpPr txBox="1"/>
          <p:nvPr>
            <p:ph type="title"/>
          </p:nvPr>
        </p:nvSpPr>
        <p:spPr>
          <a:xfrm>
            <a:off x="819150" y="845600"/>
            <a:ext cx="7505700" cy="954600"/>
          </a:xfrm>
          <a:prstGeom prst="rect">
            <a:avLst/>
          </a:prstGeom>
        </p:spPr>
        <p:txBody>
          <a:bodyPr anchorCtr="0" anchor="t" bIns="91425" lIns="91425" rIns="91425" wrap="square" tIns="91425">
            <a:noAutofit/>
          </a:bodyPr>
          <a:lstStyle/>
          <a:p>
            <a:pPr lvl="0">
              <a:spcBef>
                <a:spcPts val="0"/>
              </a:spcBef>
              <a:buNone/>
            </a:pPr>
            <a:r>
              <a:rPr lang="en">
                <a:highlight>
                  <a:srgbClr val="FFFFFF"/>
                </a:highlight>
              </a:rPr>
              <a:t>To Understand Requirements </a:t>
            </a:r>
          </a:p>
        </p:txBody>
      </p:sp>
      <p:sp>
        <p:nvSpPr>
          <p:cNvPr id="175" name="Shape 175"/>
          <p:cNvSpPr txBox="1"/>
          <p:nvPr>
            <p:ph idx="1" type="body"/>
          </p:nvPr>
        </p:nvSpPr>
        <p:spPr>
          <a:xfrm>
            <a:off x="819150" y="1990725"/>
            <a:ext cx="7505700" cy="2448000"/>
          </a:xfrm>
          <a:prstGeom prst="rect">
            <a:avLst/>
          </a:prstGeom>
        </p:spPr>
        <p:txBody>
          <a:bodyPr anchorCtr="0" anchor="t" bIns="91425" lIns="91425" rIns="91425" wrap="square" tIns="91425">
            <a:noAutofit/>
          </a:bodyPr>
          <a:lstStyle/>
          <a:p>
            <a:pPr lvl="0">
              <a:spcBef>
                <a:spcPts val="0"/>
              </a:spcBef>
              <a:buNone/>
            </a:pPr>
            <a:r>
              <a:rPr lang="en"/>
              <a:t>We plan on </a:t>
            </a:r>
            <a:r>
              <a:rPr lang="en"/>
              <a:t>having</a:t>
            </a:r>
            <a:r>
              <a:rPr lang="en"/>
              <a:t> weekly meeting with </a:t>
            </a:r>
            <a:r>
              <a:rPr lang="en"/>
              <a:t>our</a:t>
            </a:r>
            <a:r>
              <a:rPr lang="en"/>
              <a:t> mentor/</a:t>
            </a:r>
            <a:r>
              <a:rPr lang="en"/>
              <a:t>client.  Within these meetings we are talking about what we have learned over the week and what will be next to do.</a:t>
            </a:r>
          </a:p>
          <a:p>
            <a:pPr lvl="0">
              <a:spcBef>
                <a:spcPts val="0"/>
              </a:spcBef>
              <a:buNone/>
            </a:pPr>
            <a:r>
              <a:t/>
            </a:r>
            <a:endParaRPr/>
          </a:p>
          <a:p>
            <a:pPr lvl="0">
              <a:spcBef>
                <a:spcPts val="0"/>
              </a:spcBef>
              <a:buNone/>
            </a:pPr>
            <a:r>
              <a:rPr lang="en"/>
              <a:t>Once after the mentor/client meeting our team will meet up and talk about what went down in the meeting and plan what to do next.</a:t>
            </a:r>
          </a:p>
        </p:txBody>
      </p:sp>
      <p:sp>
        <p:nvSpPr>
          <p:cNvPr id="176" name="Shape 176"/>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latin typeface="Nunito"/>
                <a:ea typeface="Nunito"/>
                <a:cs typeface="Nunito"/>
                <a:sym typeface="Nunito"/>
              </a:rPr>
              <a:t>‹#›</a:t>
            </a:fld>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Shape 181"/>
          <p:cNvSpPr txBox="1"/>
          <p:nvPr>
            <p:ph type="title"/>
          </p:nvPr>
        </p:nvSpPr>
        <p:spPr>
          <a:xfrm>
            <a:off x="819150" y="845600"/>
            <a:ext cx="7505700" cy="954600"/>
          </a:xfrm>
          <a:prstGeom prst="rect">
            <a:avLst/>
          </a:prstGeom>
        </p:spPr>
        <p:txBody>
          <a:bodyPr anchorCtr="0" anchor="t" bIns="91425" lIns="91425" rIns="91425" wrap="square" tIns="91425">
            <a:noAutofit/>
          </a:bodyPr>
          <a:lstStyle/>
          <a:p>
            <a:pPr lvl="0">
              <a:spcBef>
                <a:spcPts val="0"/>
              </a:spcBef>
              <a:buNone/>
            </a:pPr>
            <a:r>
              <a:rPr lang="en"/>
              <a:t>Technical Investigation</a:t>
            </a:r>
          </a:p>
        </p:txBody>
      </p:sp>
      <p:sp>
        <p:nvSpPr>
          <p:cNvPr id="182" name="Shape 182"/>
          <p:cNvSpPr txBox="1"/>
          <p:nvPr>
            <p:ph idx="1" type="body"/>
          </p:nvPr>
        </p:nvSpPr>
        <p:spPr>
          <a:xfrm>
            <a:off x="819150" y="1990725"/>
            <a:ext cx="7505700" cy="2448000"/>
          </a:xfrm>
          <a:prstGeom prst="rect">
            <a:avLst/>
          </a:prstGeom>
        </p:spPr>
        <p:txBody>
          <a:bodyPr anchorCtr="0" anchor="t" bIns="91425" lIns="91425" rIns="91425" wrap="square" tIns="91425">
            <a:noAutofit/>
          </a:bodyPr>
          <a:lstStyle/>
          <a:p>
            <a:pPr lvl="0">
              <a:spcBef>
                <a:spcPts val="0"/>
              </a:spcBef>
              <a:buNone/>
            </a:pPr>
            <a:r>
              <a:rPr lang="en"/>
              <a:t>We will need to learn signal processing - specifically Fourier Transforms and Wavelet.</a:t>
            </a:r>
          </a:p>
          <a:p>
            <a:pPr lvl="0">
              <a:spcBef>
                <a:spcPts val="0"/>
              </a:spcBef>
              <a:buNone/>
            </a:pPr>
            <a:r>
              <a:rPr lang="en"/>
              <a:t>We will need to learn how to use Matlab to process the signals and to turn them into a more parsable format.</a:t>
            </a:r>
          </a:p>
        </p:txBody>
      </p:sp>
      <p:sp>
        <p:nvSpPr>
          <p:cNvPr id="183" name="Shape 183"/>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latin typeface="Nunito"/>
                <a:ea typeface="Nunito"/>
                <a:cs typeface="Nunito"/>
                <a:sym typeface="Nunito"/>
              </a:rPr>
              <a:t>‹#›</a:t>
            </a:fld>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Shape 188"/>
          <p:cNvSpPr txBox="1"/>
          <p:nvPr>
            <p:ph type="title"/>
          </p:nvPr>
        </p:nvSpPr>
        <p:spPr>
          <a:xfrm>
            <a:off x="819150" y="845600"/>
            <a:ext cx="7505700" cy="954600"/>
          </a:xfrm>
          <a:prstGeom prst="rect">
            <a:avLst/>
          </a:prstGeom>
        </p:spPr>
        <p:txBody>
          <a:bodyPr anchorCtr="0" anchor="t" bIns="91425" lIns="91425" rIns="91425" wrap="square" tIns="91425">
            <a:noAutofit/>
          </a:bodyPr>
          <a:lstStyle/>
          <a:p>
            <a:pPr lvl="0">
              <a:spcBef>
                <a:spcPts val="0"/>
              </a:spcBef>
              <a:buNone/>
            </a:pPr>
            <a:r>
              <a:rPr lang="en"/>
              <a:t>Other </a:t>
            </a:r>
            <a:r>
              <a:rPr lang="en"/>
              <a:t>issues</a:t>
            </a:r>
            <a:r>
              <a:rPr lang="en"/>
              <a:t> </a:t>
            </a:r>
          </a:p>
        </p:txBody>
      </p:sp>
      <p:sp>
        <p:nvSpPr>
          <p:cNvPr id="189" name="Shape 189"/>
          <p:cNvSpPr txBox="1"/>
          <p:nvPr>
            <p:ph idx="1" type="body"/>
          </p:nvPr>
        </p:nvSpPr>
        <p:spPr>
          <a:xfrm>
            <a:off x="311700" y="1017725"/>
            <a:ext cx="8520600" cy="3416400"/>
          </a:xfrm>
          <a:prstGeom prst="rect">
            <a:avLst/>
          </a:prstGeom>
        </p:spPr>
        <p:txBody>
          <a:bodyPr anchorCtr="0" anchor="t" bIns="91425" lIns="91425" rIns="91425" wrap="square" tIns="91425">
            <a:noAutofit/>
          </a:bodyPr>
          <a:lstStyle/>
          <a:p>
            <a:pPr lvl="0">
              <a:spcBef>
                <a:spcPts val="0"/>
              </a:spcBef>
              <a:buNone/>
            </a:pPr>
            <a:r>
              <a:t/>
            </a:r>
            <a:endParaRPr/>
          </a:p>
          <a:p>
            <a:pPr lvl="0">
              <a:spcBef>
                <a:spcPts val="0"/>
              </a:spcBef>
              <a:buNone/>
            </a:pPr>
            <a:r>
              <a:rPr lang="en"/>
              <a:t>Legal issues - How much room for error can we have? What happens if our program kills someone?</a:t>
            </a:r>
          </a:p>
          <a:p>
            <a:pPr lvl="0">
              <a:spcBef>
                <a:spcPts val="0"/>
              </a:spcBef>
              <a:buNone/>
            </a:pPr>
            <a:r>
              <a:t/>
            </a:r>
            <a:endParaRPr/>
          </a:p>
          <a:p>
            <a:pPr lvl="0">
              <a:spcBef>
                <a:spcPts val="0"/>
              </a:spcBef>
              <a:buNone/>
            </a:pPr>
            <a:r>
              <a:rPr lang="en"/>
              <a:t>We always want to air on the side of caution so if there is even a small chance an alarm is true we want to trigger it.</a:t>
            </a:r>
          </a:p>
        </p:txBody>
      </p:sp>
      <p:sp>
        <p:nvSpPr>
          <p:cNvPr id="190" name="Shape 190"/>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latin typeface="Nunito"/>
                <a:ea typeface="Nunito"/>
                <a:cs typeface="Nunito"/>
                <a:sym typeface="Nunito"/>
              </a:rPr>
              <a:t>‹#›</a:t>
            </a:fld>
          </a:p>
        </p:txBody>
      </p:sp>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